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90" r:id="rId2"/>
    <p:sldId id="380" r:id="rId3"/>
    <p:sldId id="389" r:id="rId4"/>
    <p:sldId id="395" r:id="rId5"/>
    <p:sldId id="392" r:id="rId6"/>
    <p:sldId id="394" r:id="rId7"/>
    <p:sldId id="393" r:id="rId8"/>
    <p:sldId id="396" r:id="rId9"/>
    <p:sldId id="398" r:id="rId10"/>
    <p:sldId id="391" r:id="rId11"/>
    <p:sldId id="390" r:id="rId12"/>
    <p:sldId id="270" r:id="rId13"/>
    <p:sldId id="348" r:id="rId14"/>
    <p:sldId id="376" r:id="rId15"/>
    <p:sldId id="382" r:id="rId16"/>
    <p:sldId id="282" r:id="rId17"/>
    <p:sldId id="283" r:id="rId18"/>
    <p:sldId id="384" r:id="rId19"/>
    <p:sldId id="383" r:id="rId20"/>
    <p:sldId id="355"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75" autoAdjust="0"/>
    <p:restoredTop sz="94674"/>
  </p:normalViewPr>
  <p:slideViewPr>
    <p:cSldViewPr snapToGrid="0" snapToObjects="1">
      <p:cViewPr varScale="1">
        <p:scale>
          <a:sx n="124" d="100"/>
          <a:sy n="124" d="100"/>
        </p:scale>
        <p:origin x="344"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2E90A8-F99C-DD4B-A232-290D957DE434}" type="datetimeFigureOut">
              <a:rPr lang="en-US" smtClean="0"/>
              <a:t>6/10/25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3259F-A26A-DE4F-AEC0-2C7CF7FD3DDD}" type="slidenum">
              <a:rPr lang="en-US" smtClean="0"/>
              <a:t>‹#›</a:t>
            </a:fld>
            <a:endParaRPr lang="en-US"/>
          </a:p>
        </p:txBody>
      </p:sp>
    </p:spTree>
    <p:extLst>
      <p:ext uri="{BB962C8B-B14F-4D97-AF65-F5344CB8AC3E}">
        <p14:creationId xmlns:p14="http://schemas.microsoft.com/office/powerpoint/2010/main" val="1872919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A8193-9070-B443-B7AF-4CA15A47F68D}" type="slidenum">
              <a:rPr lang="en-US" smtClean="0"/>
              <a:t>1</a:t>
            </a:fld>
            <a:endParaRPr lang="en-US"/>
          </a:p>
        </p:txBody>
      </p:sp>
    </p:spTree>
    <p:extLst>
      <p:ext uri="{BB962C8B-B14F-4D97-AF65-F5344CB8AC3E}">
        <p14:creationId xmlns:p14="http://schemas.microsoft.com/office/powerpoint/2010/main" val="127501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2</a:t>
            </a:fld>
            <a:endParaRPr lang="en-US"/>
          </a:p>
        </p:txBody>
      </p:sp>
    </p:spTree>
    <p:extLst>
      <p:ext uri="{BB962C8B-B14F-4D97-AF65-F5344CB8AC3E}">
        <p14:creationId xmlns:p14="http://schemas.microsoft.com/office/powerpoint/2010/main" val="136329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3</a:t>
            </a:fld>
            <a:endParaRPr lang="en-US"/>
          </a:p>
        </p:txBody>
      </p:sp>
    </p:spTree>
    <p:extLst>
      <p:ext uri="{BB962C8B-B14F-4D97-AF65-F5344CB8AC3E}">
        <p14:creationId xmlns:p14="http://schemas.microsoft.com/office/powerpoint/2010/main" val="2402942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16996F-3EBC-5C40-AD74-642E02C34521}" type="slidenum">
              <a:rPr lang="de-AT"/>
              <a:pPr/>
              <a:t>12</a:t>
            </a:fld>
            <a:endParaRPr lang="de-AT"/>
          </a:p>
        </p:txBody>
      </p:sp>
      <p:sp>
        <p:nvSpPr>
          <p:cNvPr id="12289"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FBFA32-60A9-E14C-A920-B708B6A93A2D}" type="slidenum">
              <a:rPr lang="en-US" smtClean="0"/>
              <a:t>17</a:t>
            </a:fld>
            <a:endParaRPr lang="en-US"/>
          </a:p>
        </p:txBody>
      </p:sp>
    </p:spTree>
    <p:extLst>
      <p:ext uri="{BB962C8B-B14F-4D97-AF65-F5344CB8AC3E}">
        <p14:creationId xmlns:p14="http://schemas.microsoft.com/office/powerpoint/2010/main" val="4129953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412502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89652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10394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96937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67486D8-6185-2F46-9500-684DCD158332}" type="datetimeFigureOut">
              <a:rPr lang="en-US" smtClean="0"/>
              <a:t>6/10/25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58781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67486D8-6185-2F46-9500-684DCD158332}" type="datetimeFigureOut">
              <a:rPr lang="en-US" smtClean="0"/>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431530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67486D8-6185-2F46-9500-684DCD158332}" type="datetimeFigureOut">
              <a:rPr lang="en-US" smtClean="0"/>
              <a:t>6/10/25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48074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67486D8-6185-2F46-9500-684DCD158332}" type="datetimeFigureOut">
              <a:rPr lang="en-US" smtClean="0"/>
              <a:t>6/10/25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62491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486D8-6185-2F46-9500-684DCD158332}" type="datetimeFigureOut">
              <a:rPr lang="en-US" smtClean="0"/>
              <a:t>6/10/25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34436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31753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6/10/25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759357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486D8-6185-2F46-9500-684DCD158332}" type="datetimeFigureOut">
              <a:rPr lang="en-US" smtClean="0"/>
              <a:t>6/10/25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DDD88-D027-E04D-BA8E-F9EB70C99D4E}" type="slidenum">
              <a:rPr lang="en-US" smtClean="0"/>
              <a:t>‹#›</a:t>
            </a:fld>
            <a:endParaRPr lang="en-US"/>
          </a:p>
        </p:txBody>
      </p:sp>
    </p:spTree>
    <p:extLst>
      <p:ext uri="{BB962C8B-B14F-4D97-AF65-F5344CB8AC3E}">
        <p14:creationId xmlns:p14="http://schemas.microsoft.com/office/powerpoint/2010/main" val="274212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larsgw.github.io/ctj-factvis/" TargetMode="External"/><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larsgw.github.io/contentmine-fellowship/html/static/wordcloud_0.html" TargetMode="External"/><Relationship Id="rId4" Type="http://schemas.openxmlformats.org/officeDocument/2006/relationships/hyperlink" Target="https://larsgw.github.io/contentmine-fellowship/html/card_c05.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Jean-Claude_Bradley"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en.wikipedia.org/wiki/Open_notebook_scienc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t.co/sgisTFNZ3U" TargetMode="External"/><Relationship Id="rId2" Type="http://schemas.openxmlformats.org/officeDocument/2006/relationships/hyperlink" Target="https://twitter.com/hashtag/copyright?src=hash" TargetMode="Externa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hyperlink" Target="https://twitter.com/hashtag/TDM?src=hash" TargetMode="External"/><Relationship Id="rId4" Type="http://schemas.openxmlformats.org/officeDocument/2006/relationships/hyperlink" Target="https://twitter.com/hashtag/opencon?src=has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ContentMine/SciDataCon2014/" TargetMode="External"/><Relationship Id="rId5" Type="http://schemas.openxmlformats.org/officeDocument/2006/relationships/hyperlink" Target="https://scidatacon2014.org/tdm-workshop" TargetMode="Externa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hyperlink" Target="http://thehaguedeclaration.com/the-hague-declaration-on-knowledge-discovery-in-the-digital-ag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o50Jd1w6xKw&amp;t=16843s&amp;ab_channel=OpenKnowledgeFoundation"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3blue1brown.com/lessons/attenti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81163" y="3065962"/>
            <a:ext cx="4668957" cy="400110"/>
          </a:xfrm>
          <a:prstGeom prst="rect">
            <a:avLst/>
          </a:prstGeom>
        </p:spPr>
        <p:txBody>
          <a:bodyPr wrap="square">
            <a:spAutoFit/>
          </a:bodyPr>
          <a:lstStyle/>
          <a:p>
            <a:pPr algn="ctr"/>
            <a:r>
              <a:rPr lang="en-US" sz="2000" i="1" dirty="0"/>
              <a:t> </a:t>
            </a:r>
            <a:r>
              <a:rPr lang="en-US" sz="2000" i="1" dirty="0" err="1"/>
              <a:t>ResearchAI</a:t>
            </a:r>
            <a:r>
              <a:rPr lang="en-US" sz="2000" i="1" dirty="0"/>
              <a:t> Summit</a:t>
            </a:r>
            <a:r>
              <a:rPr lang="en-US" sz="2000" dirty="0"/>
              <a:t>, Delhi IN</a:t>
            </a:r>
            <a:r>
              <a:rPr lang="en-US" sz="2000" i="1" dirty="0"/>
              <a:t>, 2025-06-10</a:t>
            </a:r>
          </a:p>
        </p:txBody>
      </p:sp>
      <p:sp>
        <p:nvSpPr>
          <p:cNvPr id="7" name="Rectangle 6"/>
          <p:cNvSpPr/>
          <p:nvPr/>
        </p:nvSpPr>
        <p:spPr>
          <a:xfrm>
            <a:off x="896374" y="538609"/>
            <a:ext cx="7707876" cy="1077218"/>
          </a:xfrm>
          <a:prstGeom prst="rect">
            <a:avLst/>
          </a:prstGeom>
          <a:solidFill>
            <a:schemeClr val="bg1"/>
          </a:solidFill>
        </p:spPr>
        <p:txBody>
          <a:bodyPr wrap="square">
            <a:spAutoFit/>
          </a:bodyPr>
          <a:lstStyle/>
          <a:p>
            <a:pPr algn="ctr"/>
            <a:r>
              <a:rPr lang="en-US" sz="3200" dirty="0"/>
              <a:t>Young Scientists in an Age of Knowledge Neocolonialism</a:t>
            </a:r>
          </a:p>
        </p:txBody>
      </p:sp>
      <p:sp>
        <p:nvSpPr>
          <p:cNvPr id="8" name="TextBox 7"/>
          <p:cNvSpPr txBox="1"/>
          <p:nvPr/>
        </p:nvSpPr>
        <p:spPr>
          <a:xfrm>
            <a:off x="3455844" y="1835150"/>
            <a:ext cx="2728952" cy="461665"/>
          </a:xfrm>
          <a:prstGeom prst="rect">
            <a:avLst/>
          </a:prstGeom>
          <a:noFill/>
        </p:spPr>
        <p:txBody>
          <a:bodyPr wrap="none" rtlCol="0">
            <a:spAutoFit/>
          </a:bodyPr>
          <a:lstStyle/>
          <a:p>
            <a:r>
              <a:rPr lang="en-US" sz="2400" dirty="0"/>
              <a:t>Peter Murray-Rust</a:t>
            </a:r>
            <a:r>
              <a:rPr lang="en-US" sz="2400" baseline="30000" dirty="0"/>
              <a:t>1,2</a:t>
            </a:r>
          </a:p>
        </p:txBody>
      </p:sp>
      <p:pic>
        <p:nvPicPr>
          <p:cNvPr id="11" name="Picture 10"/>
          <p:cNvPicPr>
            <a:picLocks noChangeAspect="1"/>
          </p:cNvPicPr>
          <p:nvPr/>
        </p:nvPicPr>
        <p:blipFill>
          <a:blip r:embed="rId3"/>
          <a:stretch>
            <a:fillRect/>
          </a:stretch>
        </p:blipFill>
        <p:spPr>
          <a:xfrm>
            <a:off x="7245942" y="6260057"/>
            <a:ext cx="1934942" cy="676990"/>
          </a:xfrm>
          <a:prstGeom prst="rect">
            <a:avLst/>
          </a:prstGeom>
        </p:spPr>
      </p:pic>
      <p:pic>
        <p:nvPicPr>
          <p:cNvPr id="10" name="Shape 35"/>
          <p:cNvPicPr preferRelativeResize="0"/>
          <p:nvPr/>
        </p:nvPicPr>
        <p:blipFill>
          <a:blip r:embed="rId4"/>
          <a:stretch>
            <a:fillRect/>
          </a:stretch>
        </p:blipFill>
        <p:spPr>
          <a:xfrm>
            <a:off x="142875" y="6156871"/>
            <a:ext cx="2238375" cy="612384"/>
          </a:xfrm>
          <a:prstGeom prst="rect">
            <a:avLst/>
          </a:prstGeom>
          <a:solidFill>
            <a:schemeClr val="bg1"/>
          </a:solidFill>
          <a:ln>
            <a:noFill/>
          </a:ln>
        </p:spPr>
      </p:pic>
      <p:sp>
        <p:nvSpPr>
          <p:cNvPr id="13" name="TextBox 12"/>
          <p:cNvSpPr txBox="1"/>
          <p:nvPr/>
        </p:nvSpPr>
        <p:spPr>
          <a:xfrm>
            <a:off x="896375" y="4377892"/>
            <a:ext cx="7844134" cy="646331"/>
          </a:xfrm>
          <a:prstGeom prst="rect">
            <a:avLst/>
          </a:prstGeom>
          <a:noFill/>
        </p:spPr>
        <p:txBody>
          <a:bodyPr wrap="square" rtlCol="0">
            <a:spAutoFit/>
          </a:bodyPr>
          <a:lstStyle/>
          <a:p>
            <a:pPr algn="ctr"/>
            <a:r>
              <a:rPr lang="en-US" dirty="0"/>
              <a:t>Let’s build a modern Open knowledgebase</a:t>
            </a:r>
          </a:p>
          <a:p>
            <a:pPr algn="ctr"/>
            <a:r>
              <a:rPr lang="en-US" dirty="0"/>
              <a:t> which we, not </a:t>
            </a:r>
            <a:r>
              <a:rPr lang="en-US" dirty="0" err="1"/>
              <a:t>megacorporations</a:t>
            </a:r>
            <a:r>
              <a:rPr lang="en-US" dirty="0"/>
              <a:t>, control</a:t>
            </a:r>
          </a:p>
        </p:txBody>
      </p:sp>
      <p:sp>
        <p:nvSpPr>
          <p:cNvPr id="2" name="TextBox 1">
            <a:extLst>
              <a:ext uri="{FF2B5EF4-FFF2-40B4-BE49-F238E27FC236}">
                <a16:creationId xmlns:a16="http://schemas.microsoft.com/office/drawing/2014/main" id="{97BFB750-45AD-E4BC-755E-8122D122D674}"/>
              </a:ext>
            </a:extLst>
          </p:cNvPr>
          <p:cNvSpPr txBox="1"/>
          <p:nvPr/>
        </p:nvSpPr>
        <p:spPr>
          <a:xfrm>
            <a:off x="594937" y="5566711"/>
            <a:ext cx="8877835" cy="369332"/>
          </a:xfrm>
          <a:prstGeom prst="rect">
            <a:avLst/>
          </a:prstGeom>
          <a:noFill/>
        </p:spPr>
        <p:txBody>
          <a:bodyPr wrap="square" rtlCol="0">
            <a:spAutoFit/>
          </a:bodyPr>
          <a:lstStyle/>
          <a:p>
            <a:r>
              <a:rPr lang="en-US" sz="1800" i="1" dirty="0"/>
              <a:t>[1]University of Cambridge [2]</a:t>
            </a:r>
            <a:r>
              <a:rPr lang="en-US" sz="1800" i="1" dirty="0" err="1"/>
              <a:t>semanticClimate.org</a:t>
            </a:r>
            <a:r>
              <a:rPr lang="en-US" dirty="0"/>
              <a:t> </a:t>
            </a:r>
            <a:r>
              <a:rPr lang="en-US" dirty="0" err="1"/>
              <a:t>peter.murray.rust@googlemail.com</a:t>
            </a:r>
            <a:endParaRPr lang="en-US" dirty="0"/>
          </a:p>
        </p:txBody>
      </p:sp>
      <p:pic>
        <p:nvPicPr>
          <p:cNvPr id="4" name="Picture 2" descr="#semanticClimate Logo">
            <a:extLst>
              <a:ext uri="{FF2B5EF4-FFF2-40B4-BE49-F238E27FC236}">
                <a16:creationId xmlns:a16="http://schemas.microsoft.com/office/drawing/2014/main" id="{DA8D47B9-04C1-2347-BD94-8D064A0E8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6086" y="6083165"/>
            <a:ext cx="2548867" cy="592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577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0B70-20FD-EE74-5C4C-42A0E340BABF}"/>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A7F6B0C7-8F02-57D9-F7D3-42B09FF2FE25}"/>
              </a:ext>
            </a:extLst>
          </p:cNvPr>
          <p:cNvPicPr>
            <a:picLocks noChangeAspect="1"/>
          </p:cNvPicPr>
          <p:nvPr/>
        </p:nvPicPr>
        <p:blipFill>
          <a:blip r:embed="rId2"/>
          <a:stretch>
            <a:fillRect/>
          </a:stretch>
        </p:blipFill>
        <p:spPr>
          <a:xfrm>
            <a:off x="0" y="0"/>
            <a:ext cx="9144000" cy="6858000"/>
          </a:xfrm>
          <a:prstGeom prst="rect">
            <a:avLst/>
          </a:prstGeom>
        </p:spPr>
      </p:pic>
      <p:sp>
        <p:nvSpPr>
          <p:cNvPr id="11" name="TextBox 10">
            <a:extLst>
              <a:ext uri="{FF2B5EF4-FFF2-40B4-BE49-F238E27FC236}">
                <a16:creationId xmlns:a16="http://schemas.microsoft.com/office/drawing/2014/main" id="{4CCCF21A-F1DD-0FEF-8441-F65674731B61}"/>
              </a:ext>
            </a:extLst>
          </p:cNvPr>
          <p:cNvSpPr txBox="1"/>
          <p:nvPr/>
        </p:nvSpPr>
        <p:spPr>
          <a:xfrm>
            <a:off x="2573868" y="5937031"/>
            <a:ext cx="4628444" cy="646331"/>
          </a:xfrm>
          <a:prstGeom prst="rect">
            <a:avLst/>
          </a:prstGeom>
          <a:solidFill>
            <a:schemeClr val="bg1"/>
          </a:solidFill>
        </p:spPr>
        <p:txBody>
          <a:bodyPr wrap="square" rtlCol="0">
            <a:spAutoFit/>
          </a:bodyPr>
          <a:lstStyle/>
          <a:p>
            <a:r>
              <a:rPr lang="en-US" b="1" dirty="0"/>
              <a:t>Gita Yadav (seated) At Gandhi’s Ashram 2024</a:t>
            </a:r>
            <a:r>
              <a:rPr lang="en-US" dirty="0"/>
              <a:t>, </a:t>
            </a:r>
          </a:p>
          <a:p>
            <a:r>
              <a:rPr lang="en-US" dirty="0"/>
              <a:t>photo Peter Murray-Rust, CC BY</a:t>
            </a:r>
          </a:p>
        </p:txBody>
      </p:sp>
    </p:spTree>
    <p:extLst>
      <p:ext uri="{BB962C8B-B14F-4D97-AF65-F5344CB8AC3E}">
        <p14:creationId xmlns:p14="http://schemas.microsoft.com/office/powerpoint/2010/main" val="2292608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AE71-B97C-44EA-B172-FA5D3552D091}"/>
              </a:ext>
            </a:extLst>
          </p:cNvPr>
          <p:cNvSpPr>
            <a:spLocks noGrp="1"/>
          </p:cNvSpPr>
          <p:nvPr>
            <p:ph type="title"/>
          </p:nvPr>
        </p:nvSpPr>
        <p:spPr/>
        <p:txBody>
          <a:bodyPr/>
          <a:lstStyle/>
          <a:p>
            <a:r>
              <a:rPr lang="en-US" dirty="0"/>
              <a:t>Additional material follows</a:t>
            </a:r>
          </a:p>
        </p:txBody>
      </p:sp>
    </p:spTree>
    <p:extLst>
      <p:ext uri="{BB962C8B-B14F-4D97-AF65-F5344CB8AC3E}">
        <p14:creationId xmlns:p14="http://schemas.microsoft.com/office/powerpoint/2010/main" val="3005255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Lars Willighagen</a:t>
            </a:r>
          </a:p>
        </p:txBody>
      </p:sp>
      <p:sp>
        <p:nvSpPr>
          <p:cNvPr id="6146" name="Rectangle 2"/>
          <p:cNvSpPr>
            <a:spLocks noGrp="1" noChangeArrowheads="1"/>
          </p:cNvSpPr>
          <p:nvPr>
            <p:ph type="body" idx="1"/>
          </p:nvPr>
        </p:nvSpPr>
        <p:spPr>
          <a:xfrm>
            <a:off x="456481" y="1212608"/>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400" dirty="0">
                <a:solidFill>
                  <a:srgbClr val="FF0000"/>
                </a:solidFill>
              </a:rPr>
              <a:t>15 </a:t>
            </a:r>
            <a:r>
              <a:rPr lang="de-AT" sz="2400" dirty="0" err="1">
                <a:solidFill>
                  <a:srgbClr val="FF0000"/>
                </a:solidFill>
              </a:rPr>
              <a:t>years</a:t>
            </a:r>
            <a:r>
              <a:rPr lang="de-AT" sz="2400" dirty="0">
                <a:solidFill>
                  <a:srgbClr val="FF0000"/>
                </a:solidFill>
              </a:rPr>
              <a:t> </a:t>
            </a:r>
            <a:r>
              <a:rPr lang="de-AT" sz="2400" dirty="0" err="1">
                <a:solidFill>
                  <a:srgbClr val="FF0000"/>
                </a:solidFill>
              </a:rPr>
              <a:t>old</a:t>
            </a:r>
            <a:r>
              <a:rPr lang="de-AT" sz="2400" dirty="0">
                <a:solidFill>
                  <a:srgbClr val="FF0000"/>
                </a:solidFill>
              </a:rPr>
              <a:t> NL</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extract</a:t>
            </a:r>
            <a:r>
              <a:rPr lang="de-AT" sz="1500" dirty="0"/>
              <a:t> </a:t>
            </a:r>
            <a:r>
              <a:rPr lang="de-AT" sz="1500" dirty="0" err="1"/>
              <a:t>data</a:t>
            </a:r>
            <a:r>
              <a:rPr lang="de-AT" sz="1500" dirty="0"/>
              <a:t> </a:t>
            </a:r>
            <a:r>
              <a:rPr lang="de-AT" sz="1500" dirty="0" err="1"/>
              <a:t>about</a:t>
            </a:r>
            <a:r>
              <a:rPr lang="de-AT" sz="1500" dirty="0"/>
              <a:t> </a:t>
            </a:r>
            <a:r>
              <a:rPr lang="de-AT" sz="1500" b="1" dirty="0" err="1"/>
              <a:t>conifers</a:t>
            </a:r>
            <a:r>
              <a:rPr lang="de-AT" sz="1500" b="1" dirty="0"/>
              <a:t> (</a:t>
            </a:r>
            <a:r>
              <a:rPr lang="de-AT" sz="1500" b="1" dirty="0" err="1"/>
              <a:t>relations</a:t>
            </a:r>
            <a:r>
              <a:rPr lang="de-AT" sz="1500" b="1" dirty="0"/>
              <a:t> </a:t>
            </a:r>
            <a:r>
              <a:rPr lang="de-AT" sz="1500" b="1" dirty="0" err="1"/>
              <a:t>to</a:t>
            </a:r>
            <a:r>
              <a:rPr lang="de-AT" sz="1500" b="1" dirty="0"/>
              <a:t> </a:t>
            </a:r>
            <a:r>
              <a:rPr lang="de-AT" sz="1500" b="1" dirty="0" err="1"/>
              <a:t>chemicals</a:t>
            </a:r>
            <a:r>
              <a:rPr lang="de-AT" sz="1500" b="1" dirty="0"/>
              <a:t>, </a:t>
            </a:r>
            <a:r>
              <a:rPr lang="de-AT" sz="1500" b="1" dirty="0" err="1"/>
              <a:t>height</a:t>
            </a:r>
            <a:r>
              <a:rPr lang="de-AT" sz="1500" b="1" dirty="0"/>
              <a:t> </a:t>
            </a:r>
            <a:r>
              <a:rPr lang="de-AT" sz="1500" dirty="0"/>
              <a:t>etc.)</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Outcome</a:t>
            </a:r>
            <a:r>
              <a:rPr lang="de-AT" sz="1500" dirty="0"/>
              <a:t>: </a:t>
            </a:r>
            <a:r>
              <a:rPr lang="de-AT" sz="1500" dirty="0" err="1"/>
              <a:t>database</a:t>
            </a:r>
            <a:r>
              <a:rPr lang="de-AT" sz="1500" dirty="0"/>
              <a:t> </a:t>
            </a:r>
            <a:r>
              <a:rPr lang="de-AT" sz="1500" dirty="0" err="1"/>
              <a:t>with</a:t>
            </a:r>
            <a:r>
              <a:rPr lang="de-AT" sz="1500" dirty="0"/>
              <a:t> </a:t>
            </a:r>
            <a:r>
              <a:rPr lang="de-AT" sz="1500" dirty="0" err="1"/>
              <a:t>webpage</a:t>
            </a:r>
            <a:r>
              <a:rPr lang="de-AT" sz="1500" dirty="0"/>
              <a:t> </a:t>
            </a:r>
            <a:r>
              <a:rPr lang="de-AT" sz="1500" dirty="0" err="1"/>
              <a:t>containing</a:t>
            </a:r>
            <a:r>
              <a:rPr lang="de-AT" sz="1500" dirty="0"/>
              <a:t> </a:t>
            </a:r>
            <a:r>
              <a:rPr lang="de-AT" sz="1500" dirty="0" err="1"/>
              <a:t>conifer</a:t>
            </a:r>
            <a:r>
              <a:rPr lang="de-AT" sz="1500" dirty="0"/>
              <a:t> </a:t>
            </a:r>
            <a:r>
              <a:rPr lang="de-AT" sz="1500" dirty="0" err="1"/>
              <a:t>properties</a:t>
            </a:r>
            <a:endParaRPr lang="de-AT" sz="1500" dirty="0"/>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Table Facts </a:t>
            </a:r>
            <a:r>
              <a:rPr lang="de-AT" sz="1500" dirty="0" err="1"/>
              <a:t>Visualiser</a:t>
            </a:r>
            <a:r>
              <a:rPr lang="de-AT" sz="1500" dirty="0"/>
              <a:t> </a:t>
            </a:r>
            <a:r>
              <a:rPr lang="de-AT" sz="1500" dirty="0">
                <a:hlinkClick r:id="rId3"/>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Card </a:t>
            </a:r>
            <a:r>
              <a:rPr lang="de-AT" sz="1500" dirty="0">
                <a:hlinkClick r:id="rId4"/>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hlinkClick r:id="rId5"/>
              </a:rPr>
              <a:t>Word Cloud</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 I </a:t>
            </a:r>
            <a:r>
              <a:rPr lang="de-AT" sz="1500" dirty="0" err="1"/>
              <a:t>applied</a:t>
            </a:r>
            <a:r>
              <a:rPr lang="de-AT" sz="1500" dirty="0"/>
              <a:t> </a:t>
            </a:r>
            <a:r>
              <a:rPr lang="de-AT" sz="1500" dirty="0" err="1"/>
              <a:t>to</a:t>
            </a:r>
            <a:r>
              <a:rPr lang="de-AT" sz="1500" dirty="0"/>
              <a:t> </a:t>
            </a:r>
            <a:r>
              <a:rPr lang="de-AT" sz="1500" dirty="0" err="1"/>
              <a:t>this</a:t>
            </a:r>
            <a:r>
              <a:rPr lang="de-AT" sz="1500" dirty="0"/>
              <a:t> </a:t>
            </a:r>
            <a:r>
              <a:rPr lang="de-AT" sz="1500" dirty="0" err="1"/>
              <a:t>fellowship</a:t>
            </a:r>
            <a:r>
              <a:rPr lang="de-AT" sz="1500" dirty="0"/>
              <a:t> </a:t>
            </a:r>
            <a:r>
              <a:rPr lang="de-AT" sz="1500" dirty="0" err="1"/>
              <a:t>to</a:t>
            </a:r>
            <a:r>
              <a:rPr lang="de-AT" sz="1500" dirty="0"/>
              <a:t> </a:t>
            </a:r>
            <a:r>
              <a:rPr lang="de-AT" sz="1500" dirty="0" err="1"/>
              <a:t>learn</a:t>
            </a:r>
            <a:r>
              <a:rPr lang="de-AT" sz="1500" dirty="0"/>
              <a:t> </a:t>
            </a:r>
            <a:r>
              <a:rPr lang="de-AT" sz="1500" dirty="0" err="1"/>
              <a:t>new</a:t>
            </a:r>
            <a:r>
              <a:rPr lang="de-AT" sz="1500" dirty="0"/>
              <a:t> </a:t>
            </a:r>
            <a:r>
              <a:rPr lang="de-AT" sz="1500" dirty="0" err="1"/>
              <a:t>things</a:t>
            </a:r>
            <a:r>
              <a:rPr lang="de-AT" sz="1500" dirty="0"/>
              <a:t> </a:t>
            </a:r>
            <a:r>
              <a:rPr lang="de-AT" sz="1500" dirty="0" err="1"/>
              <a:t>and</a:t>
            </a:r>
            <a:r>
              <a:rPr lang="de-AT" sz="1500" dirty="0"/>
              <a:t> </a:t>
            </a:r>
            <a:r>
              <a:rPr lang="de-AT" sz="1500" dirty="0" err="1"/>
              <a:t>combine</a:t>
            </a:r>
            <a:r>
              <a:rPr lang="de-AT" sz="1500" dirty="0"/>
              <a:t> </a:t>
            </a:r>
            <a:r>
              <a:rPr lang="de-AT" sz="1500" dirty="0" err="1"/>
              <a:t>the</a:t>
            </a:r>
            <a:r>
              <a:rPr lang="de-AT" sz="1500" dirty="0"/>
              <a:t> </a:t>
            </a:r>
            <a:r>
              <a:rPr lang="de-AT" sz="1500" dirty="0" err="1"/>
              <a:t>ContentMine</a:t>
            </a:r>
            <a:r>
              <a:rPr lang="de-AT" sz="1500" dirty="0"/>
              <a:t> </a:t>
            </a:r>
            <a:r>
              <a:rPr lang="de-AT" sz="1500" dirty="0" err="1"/>
              <a:t>with</a:t>
            </a:r>
            <a:r>
              <a:rPr lang="de-AT" sz="1500" dirty="0"/>
              <a:t> </a:t>
            </a:r>
            <a:r>
              <a:rPr lang="de-AT" sz="1500" dirty="0" err="1"/>
              <a:t>two</a:t>
            </a:r>
            <a:r>
              <a:rPr lang="de-AT" sz="1500" dirty="0"/>
              <a:t> </a:t>
            </a:r>
            <a:r>
              <a:rPr lang="de-AT" sz="1500" dirty="0" err="1"/>
              <a:t>previous</a:t>
            </a:r>
            <a:r>
              <a:rPr lang="de-AT" sz="1500" dirty="0"/>
              <a:t> </a:t>
            </a:r>
            <a:r>
              <a:rPr lang="de-AT" sz="1500" dirty="0" err="1"/>
              <a:t>projects</a:t>
            </a:r>
            <a:r>
              <a:rPr lang="de-AT" sz="1500" dirty="0"/>
              <a:t> I </a:t>
            </a:r>
            <a:r>
              <a:rPr lang="de-AT" sz="1500" dirty="0" err="1"/>
              <a:t>never</a:t>
            </a:r>
            <a:r>
              <a:rPr lang="de-AT" sz="1500" dirty="0"/>
              <a:t> </a:t>
            </a:r>
            <a:r>
              <a:rPr lang="de-AT" sz="1500" dirty="0" err="1"/>
              <a:t>got</a:t>
            </a:r>
            <a:r>
              <a:rPr lang="de-AT" sz="1500" dirty="0"/>
              <a:t> </a:t>
            </a:r>
            <a:r>
              <a:rPr lang="de-AT" sz="1500" dirty="0" err="1"/>
              <a:t>to</a:t>
            </a:r>
            <a:r>
              <a:rPr lang="de-AT" sz="1500" dirty="0"/>
              <a:t> finish, </a:t>
            </a:r>
            <a:r>
              <a:rPr lang="de-AT" sz="1500" dirty="0" err="1"/>
              <a:t>and</a:t>
            </a:r>
            <a:r>
              <a:rPr lang="de-AT" sz="1500" dirty="0"/>
              <a:t> I </a:t>
            </a:r>
            <a:r>
              <a:rPr lang="de-AT" sz="1500" dirty="0" err="1"/>
              <a:t>got</a:t>
            </a:r>
            <a:r>
              <a:rPr lang="de-AT" sz="1500" dirty="0"/>
              <a:t> </a:t>
            </a:r>
            <a:r>
              <a:rPr lang="de-AT" sz="1500" dirty="0" err="1"/>
              <a:t>really</a:t>
            </a:r>
            <a:r>
              <a:rPr lang="de-AT" sz="1500" dirty="0"/>
              <a:t> </a:t>
            </a:r>
            <a:r>
              <a:rPr lang="de-AT" sz="1500" dirty="0" err="1"/>
              <a:t>excited</a:t>
            </a:r>
            <a:r>
              <a:rPr lang="de-AT" sz="1500" dirty="0"/>
              <a:t> </a:t>
            </a:r>
            <a:r>
              <a:rPr lang="de-AT" sz="1500" dirty="0" err="1"/>
              <a:t>by</a:t>
            </a:r>
            <a:r>
              <a:rPr lang="de-AT" sz="1500" dirty="0"/>
              <a:t> </a:t>
            </a:r>
            <a:r>
              <a:rPr lang="de-AT" sz="1500" dirty="0" err="1"/>
              <a:t>the</a:t>
            </a:r>
            <a:r>
              <a:rPr lang="de-AT" sz="1500" dirty="0"/>
              <a:t> </a:t>
            </a:r>
            <a:r>
              <a:rPr lang="de-AT" sz="1500" dirty="0" err="1"/>
              <a:t>idea</a:t>
            </a:r>
            <a:r>
              <a:rPr lang="de-AT" sz="1500" dirty="0"/>
              <a:t> </a:t>
            </a:r>
            <a:r>
              <a:rPr lang="de-AT" sz="1500" dirty="0" err="1"/>
              <a:t>and</a:t>
            </a:r>
            <a:r>
              <a:rPr lang="de-AT" sz="1500" dirty="0"/>
              <a:t> </a:t>
            </a:r>
            <a:r>
              <a:rPr lang="de-AT" sz="1500" dirty="0" err="1"/>
              <a:t>the</a:t>
            </a:r>
            <a:r>
              <a:rPr lang="de-AT" sz="1500" dirty="0"/>
              <a:t> </a:t>
            </a:r>
            <a:r>
              <a:rPr lang="de-AT" sz="1500" dirty="0" err="1"/>
              <a:t>ContentMine</a:t>
            </a:r>
            <a:r>
              <a:rPr lang="de-AT" sz="1500" dirty="0"/>
              <a:t> </a:t>
            </a:r>
            <a:r>
              <a:rPr lang="de-AT" sz="1500" dirty="0" err="1"/>
              <a:t>at</a:t>
            </a:r>
            <a:r>
              <a:rPr lang="de-AT" sz="1500" dirty="0"/>
              <a:t> large.“</a:t>
            </a: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7200" y="2654199"/>
            <a:ext cx="4030560" cy="403098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41" y="3982019"/>
            <a:ext cx="4194720" cy="287598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Screen Shot 2016-12-12 at 15.19.5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0177" y="0"/>
            <a:ext cx="2240616" cy="2047875"/>
          </a:xfrm>
          <a:prstGeom prst="rect">
            <a:avLst/>
          </a:prstGeom>
        </p:spPr>
      </p:pic>
    </p:spTree>
    <p:extLst>
      <p:ext uri="{BB962C8B-B14F-4D97-AF65-F5344CB8AC3E}">
        <p14:creationId xmlns:p14="http://schemas.microsoft.com/office/powerpoint/2010/main" val="18384796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93750" y="1891115"/>
            <a:ext cx="6146972" cy="3300010"/>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83021" y="5543177"/>
            <a:ext cx="8199085" cy="995976"/>
          </a:xfrm>
        </p:spPr>
        <p:txBody>
          <a:bodyPr>
            <a:normAutofit/>
          </a:bodyPr>
          <a:lstStyle/>
          <a:p>
            <a:pPr marL="0" indent="0" algn="ctr">
              <a:buNone/>
            </a:pPr>
            <a:r>
              <a:rPr lang="en-US" sz="2000" dirty="0"/>
              <a:t>[1] The Military-Industrial-Academic complex (1961)</a:t>
            </a:r>
          </a:p>
          <a:p>
            <a:pPr marL="0" indent="0" algn="ctr">
              <a:buNone/>
            </a:pPr>
            <a:r>
              <a:rPr lang="en-US" sz="2000" i="1" dirty="0"/>
              <a:t>(Dwight D Eisenhower, US President)</a:t>
            </a:r>
          </a:p>
        </p:txBody>
      </p:sp>
      <p:grpSp>
        <p:nvGrpSpPr>
          <p:cNvPr id="41" name="Group 40"/>
          <p:cNvGrpSpPr/>
          <p:nvPr/>
        </p:nvGrpSpPr>
        <p:grpSpPr>
          <a:xfrm>
            <a:off x="315610" y="2051921"/>
            <a:ext cx="8575383" cy="2517588"/>
            <a:chOff x="582706" y="3703889"/>
            <a:chExt cx="8575383" cy="2517588"/>
          </a:xfrm>
        </p:grpSpPr>
        <p:sp>
          <p:nvSpPr>
            <p:cNvPr id="5" name="TextBox 4"/>
            <p:cNvSpPr txBox="1"/>
            <p:nvPr/>
          </p:nvSpPr>
          <p:spPr>
            <a:xfrm>
              <a:off x="1403202" y="4646706"/>
              <a:ext cx="2114506" cy="646331"/>
            </a:xfrm>
            <a:prstGeom prst="rect">
              <a:avLst/>
            </a:prstGeom>
            <a:noFill/>
            <a:ln w="57150" cmpd="sng">
              <a:solidFill>
                <a:srgbClr val="FF0000"/>
              </a:solidFill>
            </a:ln>
          </p:spPr>
          <p:txBody>
            <a:bodyPr wrap="none" rtlCol="0">
              <a:spAutoFit/>
            </a:bodyPr>
            <a:lstStyle/>
            <a:p>
              <a:r>
                <a:rPr lang="en-US" sz="3600" dirty="0"/>
                <a:t>Publishers</a:t>
              </a:r>
            </a:p>
          </p:txBody>
        </p:sp>
        <p:sp>
          <p:nvSpPr>
            <p:cNvPr id="6" name="TextBox 5"/>
            <p:cNvSpPr txBox="1"/>
            <p:nvPr/>
          </p:nvSpPr>
          <p:spPr>
            <a:xfrm>
              <a:off x="4858871" y="4646706"/>
              <a:ext cx="2036285" cy="646331"/>
            </a:xfrm>
            <a:prstGeom prst="rect">
              <a:avLst/>
            </a:prstGeom>
            <a:noFill/>
            <a:ln w="57150" cmpd="sng">
              <a:solidFill>
                <a:srgbClr val="FF0000"/>
              </a:solidFill>
            </a:ln>
          </p:spPr>
          <p:txBody>
            <a:bodyPr wrap="none" rtlCol="0">
              <a:spAutoFit/>
            </a:bodyPr>
            <a:lstStyle/>
            <a:p>
              <a:r>
                <a:rPr lang="en-US" sz="3600" dirty="0"/>
                <a:t>Academia</a:t>
              </a:r>
            </a:p>
          </p:txBody>
        </p:sp>
        <p:cxnSp>
          <p:nvCxnSpPr>
            <p:cNvPr id="8" name="Straight Arrow Connector 7"/>
            <p:cNvCxnSpPr/>
            <p:nvPr/>
          </p:nvCxnSpPr>
          <p:spPr>
            <a:xfrm>
              <a:off x="3517709" y="5113743"/>
              <a:ext cx="13411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517708" y="4781176"/>
              <a:ext cx="13411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895158" y="4957047"/>
              <a:ext cx="7487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895157" y="5293038"/>
              <a:ext cx="572443" cy="56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2987" y="5113743"/>
              <a:ext cx="1315885" cy="523220"/>
            </a:xfrm>
            <a:prstGeom prst="rect">
              <a:avLst/>
            </a:prstGeom>
            <a:noFill/>
          </p:spPr>
          <p:txBody>
            <a:bodyPr wrap="none" rtlCol="0">
              <a:spAutoFit/>
            </a:bodyPr>
            <a:lstStyle/>
            <a:p>
              <a:r>
                <a:rPr lang="en-US" sz="2800" dirty="0"/>
                <a:t>Glory+?</a:t>
              </a:r>
            </a:p>
          </p:txBody>
        </p:sp>
        <p:sp>
          <p:nvSpPr>
            <p:cNvPr id="20" name="TextBox 19"/>
            <p:cNvSpPr txBox="1"/>
            <p:nvPr/>
          </p:nvSpPr>
          <p:spPr>
            <a:xfrm>
              <a:off x="3667469" y="3750055"/>
              <a:ext cx="1278628" cy="954107"/>
            </a:xfrm>
            <a:prstGeom prst="rect">
              <a:avLst/>
            </a:prstGeom>
            <a:noFill/>
          </p:spPr>
          <p:txBody>
            <a:bodyPr wrap="none" rtlCol="0">
              <a:spAutoFit/>
            </a:bodyPr>
            <a:lstStyle/>
            <a:p>
              <a:r>
                <a:rPr lang="en-US" sz="2800" i="1" dirty="0"/>
                <a:t>$$, MS</a:t>
              </a:r>
            </a:p>
            <a:p>
              <a:r>
                <a:rPr lang="en-US" sz="2800" i="1" dirty="0"/>
                <a:t>review</a:t>
              </a:r>
            </a:p>
          </p:txBody>
        </p:sp>
        <p:cxnSp>
          <p:nvCxnSpPr>
            <p:cNvPr id="22" name="Straight Arrow Connector 21"/>
            <p:cNvCxnSpPr/>
            <p:nvPr/>
          </p:nvCxnSpPr>
          <p:spPr>
            <a:xfrm flipH="1">
              <a:off x="6895156" y="4227109"/>
              <a:ext cx="575432" cy="4195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467600" y="3703889"/>
              <a:ext cx="1514182" cy="523220"/>
            </a:xfrm>
            <a:prstGeom prst="rect">
              <a:avLst/>
            </a:prstGeom>
            <a:noFill/>
          </p:spPr>
          <p:txBody>
            <a:bodyPr wrap="none" rtlCol="0">
              <a:spAutoFit/>
            </a:bodyPr>
            <a:lstStyle/>
            <a:p>
              <a:r>
                <a:rPr lang="en-US" sz="2800" dirty="0"/>
                <a:t>Taxpayer</a:t>
              </a:r>
            </a:p>
          </p:txBody>
        </p:sp>
        <p:sp>
          <p:nvSpPr>
            <p:cNvPr id="28" name="TextBox 27"/>
            <p:cNvSpPr txBox="1"/>
            <p:nvPr/>
          </p:nvSpPr>
          <p:spPr>
            <a:xfrm>
              <a:off x="7743437" y="4671966"/>
              <a:ext cx="1334821" cy="523220"/>
            </a:xfrm>
            <a:prstGeom prst="rect">
              <a:avLst/>
            </a:prstGeom>
            <a:noFill/>
          </p:spPr>
          <p:txBody>
            <a:bodyPr wrap="none" rtlCol="0">
              <a:spAutoFit/>
            </a:bodyPr>
            <a:lstStyle/>
            <a:p>
              <a:r>
                <a:rPr lang="en-US" sz="2800" dirty="0"/>
                <a:t>Student</a:t>
              </a:r>
            </a:p>
          </p:txBody>
        </p:sp>
        <p:sp>
          <p:nvSpPr>
            <p:cNvPr id="29" name="TextBox 28"/>
            <p:cNvSpPr txBox="1"/>
            <p:nvPr/>
          </p:nvSpPr>
          <p:spPr>
            <a:xfrm>
              <a:off x="7339187" y="5698257"/>
              <a:ext cx="1818902" cy="523220"/>
            </a:xfrm>
            <a:prstGeom prst="rect">
              <a:avLst/>
            </a:prstGeom>
            <a:noFill/>
          </p:spPr>
          <p:txBody>
            <a:bodyPr wrap="none" rtlCol="0">
              <a:spAutoFit/>
            </a:bodyPr>
            <a:lstStyle/>
            <a:p>
              <a:r>
                <a:rPr lang="en-US" sz="2800" dirty="0"/>
                <a:t>Researcher</a:t>
              </a:r>
            </a:p>
          </p:txBody>
        </p:sp>
        <p:cxnSp>
          <p:nvCxnSpPr>
            <p:cNvPr id="32" name="Straight Arrow Connector 31"/>
            <p:cNvCxnSpPr/>
            <p:nvPr/>
          </p:nvCxnSpPr>
          <p:spPr>
            <a:xfrm flipH="1">
              <a:off x="582706" y="4933576"/>
              <a:ext cx="7584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92516" y="4410356"/>
              <a:ext cx="548648" cy="523220"/>
            </a:xfrm>
            <a:prstGeom prst="rect">
              <a:avLst/>
            </a:prstGeom>
            <a:noFill/>
          </p:spPr>
          <p:txBody>
            <a:bodyPr wrap="none" rtlCol="0">
              <a:spAutoFit/>
            </a:bodyPr>
            <a:lstStyle/>
            <a:p>
              <a:r>
                <a:rPr lang="en-US" sz="2800" dirty="0"/>
                <a:t>$$</a:t>
              </a:r>
            </a:p>
          </p:txBody>
        </p:sp>
        <p:sp>
          <p:nvSpPr>
            <p:cNvPr id="37" name="TextBox 36"/>
            <p:cNvSpPr txBox="1"/>
            <p:nvPr/>
          </p:nvSpPr>
          <p:spPr>
            <a:xfrm>
              <a:off x="7149048" y="4385096"/>
              <a:ext cx="638504" cy="523220"/>
            </a:xfrm>
            <a:prstGeom prst="rect">
              <a:avLst/>
            </a:prstGeom>
            <a:noFill/>
          </p:spPr>
          <p:txBody>
            <a:bodyPr wrap="none" rtlCol="0">
              <a:spAutoFit/>
            </a:bodyPr>
            <a:lstStyle/>
            <a:p>
              <a:r>
                <a:rPr lang="en-US" sz="2800" i="1" dirty="0"/>
                <a:t>$$</a:t>
              </a:r>
            </a:p>
          </p:txBody>
        </p:sp>
        <p:sp>
          <p:nvSpPr>
            <p:cNvPr id="39" name="TextBox 38"/>
            <p:cNvSpPr txBox="1"/>
            <p:nvPr/>
          </p:nvSpPr>
          <p:spPr>
            <a:xfrm>
              <a:off x="7207818" y="5164235"/>
              <a:ext cx="1266355" cy="523220"/>
            </a:xfrm>
            <a:prstGeom prst="rect">
              <a:avLst/>
            </a:prstGeom>
            <a:noFill/>
          </p:spPr>
          <p:txBody>
            <a:bodyPr wrap="none" rtlCol="0">
              <a:spAutoFit/>
            </a:bodyPr>
            <a:lstStyle/>
            <a:p>
              <a:r>
                <a:rPr lang="en-US" sz="2800" i="1" dirty="0"/>
                <a:t>in-kind</a:t>
              </a:r>
            </a:p>
          </p:txBody>
        </p:sp>
      </p:grpSp>
      <p:sp>
        <p:nvSpPr>
          <p:cNvPr id="40" name="Content Placeholder 2"/>
          <p:cNvSpPr txBox="1">
            <a:spLocks/>
          </p:cNvSpPr>
          <p:nvPr/>
        </p:nvSpPr>
        <p:spPr>
          <a:xfrm>
            <a:off x="585694" y="422834"/>
            <a:ext cx="8229600" cy="7276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a:t> </a:t>
            </a:r>
            <a:r>
              <a:rPr lang="en-US" b="1" dirty="0"/>
              <a:t>The Publisher-Academic complex[1]</a:t>
            </a:r>
            <a:endParaRPr lang="en-US" b="1" i="1" dirty="0"/>
          </a:p>
        </p:txBody>
      </p:sp>
      <p:sp>
        <p:nvSpPr>
          <p:cNvPr id="4" name="TextBox 3"/>
          <p:cNvSpPr txBox="1"/>
          <p:nvPr/>
        </p:nvSpPr>
        <p:spPr>
          <a:xfrm>
            <a:off x="2368045" y="4021574"/>
            <a:ext cx="3180340" cy="707886"/>
          </a:xfrm>
          <a:prstGeom prst="rect">
            <a:avLst/>
          </a:prstGeom>
          <a:noFill/>
        </p:spPr>
        <p:txBody>
          <a:bodyPr wrap="none" rtlCol="0">
            <a:spAutoFit/>
          </a:bodyPr>
          <a:lstStyle/>
          <a:p>
            <a:r>
              <a:rPr lang="en-US" sz="4000" i="1" dirty="0">
                <a:solidFill>
                  <a:schemeClr val="tx2">
                    <a:lumMod val="60000"/>
                    <a:lumOff val="40000"/>
                  </a:schemeClr>
                </a:solidFill>
              </a:rPr>
              <a:t>Infrastructure</a:t>
            </a:r>
          </a:p>
        </p:txBody>
      </p:sp>
      <p:sp>
        <p:nvSpPr>
          <p:cNvPr id="7" name="TextBox 6"/>
          <p:cNvSpPr txBox="1"/>
          <p:nvPr/>
        </p:nvSpPr>
        <p:spPr>
          <a:xfrm>
            <a:off x="6394329" y="4729460"/>
            <a:ext cx="2749671" cy="461665"/>
          </a:xfrm>
          <a:prstGeom prst="rect">
            <a:avLst/>
          </a:prstGeom>
          <a:solidFill>
            <a:srgbClr val="CCFFCC"/>
          </a:solidFill>
        </p:spPr>
        <p:txBody>
          <a:bodyPr wrap="none" rtlCol="0">
            <a:spAutoFit/>
          </a:bodyPr>
          <a:lstStyle/>
          <a:p>
            <a:r>
              <a:rPr lang="en-US" sz="2400" dirty="0"/>
              <a:t>“The scholarly poor”</a:t>
            </a:r>
          </a:p>
        </p:txBody>
      </p:sp>
    </p:spTree>
    <p:extLst>
      <p:ext uri="{BB962C8B-B14F-4D97-AF65-F5344CB8AC3E}">
        <p14:creationId xmlns:p14="http://schemas.microsoft.com/office/powerpoint/2010/main" val="618872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Knowledge Neocolonialism/Capitalism</a:t>
            </a:r>
          </a:p>
        </p:txBody>
      </p:sp>
      <p:sp>
        <p:nvSpPr>
          <p:cNvPr id="3" name="Content Placeholder 2"/>
          <p:cNvSpPr>
            <a:spLocks noGrp="1"/>
          </p:cNvSpPr>
          <p:nvPr>
            <p:ph idx="1"/>
          </p:nvPr>
        </p:nvSpPr>
        <p:spPr/>
        <p:txBody>
          <a:bodyPr>
            <a:normAutofit fontScale="77500" lnSpcReduction="20000"/>
          </a:bodyPr>
          <a:lstStyle/>
          <a:p>
            <a:r>
              <a:rPr lang="en-US" dirty="0"/>
              <a:t>The result of [</a:t>
            </a:r>
            <a:r>
              <a:rPr lang="en-US" b="1" dirty="0"/>
              <a:t>knowledge colonialism</a:t>
            </a:r>
            <a:r>
              <a:rPr lang="en-US" dirty="0"/>
              <a:t>] is that [</a:t>
            </a:r>
            <a:r>
              <a:rPr lang="en-US" b="1" dirty="0"/>
              <a:t>corporate</a:t>
            </a:r>
            <a:r>
              <a:rPr lang="en-US" dirty="0"/>
              <a:t>] capital is used for the </a:t>
            </a:r>
            <a:r>
              <a:rPr lang="en-US" b="1" dirty="0"/>
              <a:t>exploitation rather than for the development</a:t>
            </a:r>
            <a:r>
              <a:rPr lang="en-US" dirty="0"/>
              <a:t> of the less developed parts of the [</a:t>
            </a:r>
            <a:r>
              <a:rPr lang="en-US" b="1" dirty="0"/>
              <a:t>knowledge</a:t>
            </a:r>
            <a:r>
              <a:rPr lang="en-US" dirty="0"/>
              <a:t>] world.</a:t>
            </a:r>
          </a:p>
          <a:p>
            <a:r>
              <a:rPr lang="en-US" dirty="0"/>
              <a:t> Investment, under [</a:t>
            </a:r>
            <a:r>
              <a:rPr lang="en-US" b="1" dirty="0"/>
              <a:t>knowledge  imperialism</a:t>
            </a:r>
            <a:r>
              <a:rPr lang="en-US" dirty="0"/>
              <a:t>]</a:t>
            </a:r>
            <a:r>
              <a:rPr lang="en-US" b="1" dirty="0"/>
              <a:t>, increases</a:t>
            </a:r>
            <a:r>
              <a:rPr lang="en-US" dirty="0"/>
              <a:t>, rather than decreases, </a:t>
            </a:r>
            <a:r>
              <a:rPr lang="en-US" b="1" dirty="0"/>
              <a:t>the gap between the rich and the poor</a:t>
            </a:r>
            <a:r>
              <a:rPr lang="en-US" dirty="0"/>
              <a:t> [</a:t>
            </a:r>
            <a:r>
              <a:rPr lang="en-US" b="1" dirty="0"/>
              <a:t>scholars</a:t>
            </a:r>
            <a:r>
              <a:rPr lang="en-US" dirty="0"/>
              <a:t>] of the world. The struggle against [knowledge neocolonialism] […] is aimed at preventing the financial power of the [</a:t>
            </a:r>
            <a:r>
              <a:rPr lang="en-US" dirty="0" err="1"/>
              <a:t>megacorporations</a:t>
            </a:r>
            <a:r>
              <a:rPr lang="en-US" dirty="0"/>
              <a:t>] being used in such a way as to impoverish the less developed.[5]</a:t>
            </a:r>
          </a:p>
          <a:p>
            <a:endParaRPr lang="en-US" dirty="0"/>
          </a:p>
          <a:p>
            <a:r>
              <a:rPr lang="en-US" sz="2300" dirty="0"/>
              <a:t>(adapted by PMR from Kwame Nkrumah)</a:t>
            </a:r>
            <a:br>
              <a:rPr lang="en-US" sz="2300" dirty="0"/>
            </a:br>
            <a:r>
              <a:rPr lang="en-US" sz="2300" b="1" dirty="0">
                <a:latin typeface="Courier"/>
                <a:cs typeface="Courier"/>
              </a:rPr>
              <a:t>s/country/scholar/, </a:t>
            </a:r>
          </a:p>
          <a:p>
            <a:r>
              <a:rPr lang="en-US" sz="2300" b="1" dirty="0">
                <a:latin typeface="Courier"/>
                <a:cs typeface="Courier"/>
              </a:rPr>
              <a:t>s/colonial power/megacorporation/</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734DE67-1280-031F-6637-83CF577E9877}"/>
              </a:ext>
            </a:extLst>
          </p:cNvPr>
          <p:cNvPicPr>
            <a:picLocks noChangeAspect="1"/>
          </p:cNvPicPr>
          <p:nvPr/>
        </p:nvPicPr>
        <p:blipFill>
          <a:blip r:embed="rId2"/>
          <a:stretch>
            <a:fillRect/>
          </a:stretch>
        </p:blipFill>
        <p:spPr>
          <a:xfrm>
            <a:off x="7532543" y="4688064"/>
            <a:ext cx="1476893" cy="2079625"/>
          </a:xfrm>
          <a:prstGeom prst="rect">
            <a:avLst/>
          </a:prstGeom>
        </p:spPr>
      </p:pic>
    </p:spTree>
    <p:extLst>
      <p:ext uri="{BB962C8B-B14F-4D97-AF65-F5344CB8AC3E}">
        <p14:creationId xmlns:p14="http://schemas.microsoft.com/office/powerpoint/2010/main" val="174364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122366"/>
            <a:ext cx="7772400" cy="757611"/>
          </a:xfrm>
          <a:prstGeom prst="rect">
            <a:avLst/>
          </a:prstGeom>
        </p:spPr>
        <p:txBody>
          <a:bodyPr lIns="91425" tIns="91425" rIns="91425" bIns="91425" anchor="b" anchorCtr="0">
            <a:noAutofit/>
          </a:bodyPr>
          <a:lstStyle/>
          <a:p>
            <a:pPr>
              <a:buNone/>
            </a:pPr>
            <a:r>
              <a:rPr lang="en-GB" sz="4800" dirty="0"/>
              <a:t>Jean-Claude Bradley</a:t>
            </a:r>
          </a:p>
        </p:txBody>
      </p:sp>
      <p:sp>
        <p:nvSpPr>
          <p:cNvPr id="9" name="Content Placeholder 2"/>
          <p:cNvSpPr txBox="1">
            <a:spLocks/>
          </p:cNvSpPr>
          <p:nvPr/>
        </p:nvSpPr>
        <p:spPr>
          <a:xfrm>
            <a:off x="3407683" y="766788"/>
            <a:ext cx="5736317" cy="5507806"/>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b="1" i="1" dirty="0">
                <a:hlinkClick r:id="rId3"/>
              </a:rPr>
              <a:t>Jean-Claude Bradley</a:t>
            </a:r>
            <a:r>
              <a:rPr lang="en-US" b="1" i="1" dirty="0"/>
              <a:t> was one of the most influential open scientists of our time. He was an innovator in all that he did, from Open Education to bleeding edge Open Science; in 2006, he coined the phrase </a:t>
            </a:r>
            <a:r>
              <a:rPr lang="en-US" b="1" i="1" dirty="0">
                <a:hlinkClick r:id="rId4"/>
              </a:rPr>
              <a:t>Open Notebook Science</a:t>
            </a:r>
            <a:r>
              <a:rPr lang="en-US" b="1" i="1" dirty="0"/>
              <a:t>. His loss is felt deeply by friends and colleagues around the world.</a:t>
            </a:r>
            <a:endParaRPr lang="en-US" dirty="0"/>
          </a:p>
          <a:p>
            <a:pPr algn="l"/>
            <a:r>
              <a:rPr lang="en-US" b="1" i="1" dirty="0"/>
              <a:t>On Monday July 14, 2014 we gathered at Cambridge University to </a:t>
            </a:r>
            <a:r>
              <a:rPr lang="en-US" b="1" i="1" dirty="0" err="1"/>
              <a:t>honour</a:t>
            </a:r>
            <a:r>
              <a:rPr lang="en-US" b="1" i="1" dirty="0"/>
              <a:t> his memory and the legacy he leaves behind with a highly distinguished set of invited speakers to revisit and build upon the ideas which inspired and defined his life’s work.</a:t>
            </a:r>
            <a:endParaRPr lang="en-US" dirty="0"/>
          </a:p>
          <a:p>
            <a:pPr algn="l"/>
            <a:endParaRPr lang="en-US" dirty="0"/>
          </a:p>
        </p:txBody>
      </p:sp>
      <p:pic>
        <p:nvPicPr>
          <p:cNvPr id="5" name="Picture 4"/>
          <p:cNvPicPr>
            <a:picLocks noChangeAspect="1"/>
          </p:cNvPicPr>
          <p:nvPr/>
        </p:nvPicPr>
        <p:blipFill>
          <a:blip r:embed="rId5"/>
          <a:stretch>
            <a:fillRect/>
          </a:stretch>
        </p:blipFill>
        <p:spPr>
          <a:xfrm>
            <a:off x="8635857" y="6378395"/>
            <a:ext cx="508143" cy="508143"/>
          </a:xfrm>
          <a:prstGeom prst="rect">
            <a:avLst/>
          </a:prstGeom>
        </p:spPr>
      </p:pic>
      <p:pic>
        <p:nvPicPr>
          <p:cNvPr id="6" name="Picture 5"/>
          <p:cNvPicPr>
            <a:picLocks noChangeAspect="1"/>
          </p:cNvPicPr>
          <p:nvPr/>
        </p:nvPicPr>
        <p:blipFill>
          <a:blip r:embed="rId6"/>
          <a:stretch>
            <a:fillRect/>
          </a:stretch>
        </p:blipFill>
        <p:spPr>
          <a:xfrm>
            <a:off x="255268" y="864367"/>
            <a:ext cx="3152415" cy="5374033"/>
          </a:xfrm>
          <a:prstGeom prst="rect">
            <a:avLst/>
          </a:prstGeom>
        </p:spPr>
      </p:pic>
      <p:sp>
        <p:nvSpPr>
          <p:cNvPr id="7" name="TextBox 6"/>
          <p:cNvSpPr txBox="1"/>
          <p:nvPr/>
        </p:nvSpPr>
        <p:spPr>
          <a:xfrm>
            <a:off x="80506" y="6592817"/>
            <a:ext cx="1210588" cy="246221"/>
          </a:xfrm>
          <a:prstGeom prst="rect">
            <a:avLst/>
          </a:prstGeom>
          <a:noFill/>
        </p:spPr>
        <p:txBody>
          <a:bodyPr wrap="none" rtlCol="0">
            <a:spAutoFit/>
          </a:bodyPr>
          <a:lstStyle/>
          <a:p>
            <a:r>
              <a:rPr lang="en-US" sz="1000" dirty="0"/>
              <a:t>Wikipedia CC BY-SA</a:t>
            </a:r>
          </a:p>
        </p:txBody>
      </p:sp>
    </p:spTree>
    <p:extLst>
      <p:ext uri="{BB962C8B-B14F-4D97-AF65-F5344CB8AC3E}">
        <p14:creationId xmlns:p14="http://schemas.microsoft.com/office/powerpoint/2010/main" val="3235392193"/>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0107" y="4152027"/>
            <a:ext cx="7045162" cy="1752600"/>
          </a:xfrm>
        </p:spPr>
        <p:txBody>
          <a:bodyPr>
            <a:noAutofit/>
          </a:bodyPr>
          <a:lstStyle/>
          <a:p>
            <a:r>
              <a:rPr lang="en-US" sz="2400" dirty="0"/>
              <a:t>@</a:t>
            </a:r>
            <a:r>
              <a:rPr lang="en-US" sz="2400" dirty="0" err="1"/>
              <a:t>Senficon</a:t>
            </a:r>
            <a:r>
              <a:rPr lang="en-US" sz="2400" dirty="0"/>
              <a:t> (Julia </a:t>
            </a:r>
            <a:r>
              <a:rPr lang="en-US" sz="2400" dirty="0" err="1"/>
              <a:t>Reda</a:t>
            </a:r>
            <a:r>
              <a:rPr lang="en-US" sz="2400" dirty="0"/>
              <a:t>) :Text &amp; Data mining in times of </a:t>
            </a:r>
            <a:r>
              <a:rPr lang="en-US" sz="2400" dirty="0">
                <a:hlinkClick r:id="rId2"/>
              </a:rPr>
              <a:t>#</a:t>
            </a:r>
            <a:r>
              <a:rPr lang="en-US" sz="2400" b="1" dirty="0">
                <a:hlinkClick r:id="rId2"/>
              </a:rPr>
              <a:t>copyright</a:t>
            </a:r>
            <a:r>
              <a:rPr lang="en-US" sz="2400" dirty="0"/>
              <a:t> </a:t>
            </a:r>
            <a:r>
              <a:rPr lang="en-US" sz="2400" dirty="0" err="1"/>
              <a:t>maximalism</a:t>
            </a:r>
            <a:r>
              <a:rPr lang="en-US" sz="2400" dirty="0"/>
              <a:t>: </a:t>
            </a:r>
          </a:p>
          <a:p>
            <a:r>
              <a:rPr lang="en-US" sz="2400" dirty="0"/>
              <a:t>"Elsevier stopped me doing my research" </a:t>
            </a:r>
            <a:r>
              <a:rPr lang="en-US" sz="2400" dirty="0">
                <a:hlinkClick r:id="rId3" tooltip="http://onsnetwork.org/chartgerink/2015/11/16/elsevier-stopped-me-doing-my-research/"/>
              </a:rPr>
              <a:t>http://onsnetwork.org/chartgerink/2015/11/16/elsevier-stopped-me-doing-my-research/ …</a:t>
            </a:r>
            <a:r>
              <a:rPr lang="en-US" sz="2400" dirty="0"/>
              <a:t> </a:t>
            </a:r>
            <a:r>
              <a:rPr lang="en-US" sz="2400" dirty="0">
                <a:hlinkClick r:id="rId4"/>
              </a:rPr>
              <a:t>#</a:t>
            </a:r>
            <a:r>
              <a:rPr lang="en-US" sz="2400" b="1" dirty="0">
                <a:hlinkClick r:id="rId4"/>
              </a:rPr>
              <a:t>opencon</a:t>
            </a:r>
            <a:r>
              <a:rPr lang="en-US" sz="2400" dirty="0"/>
              <a:t> </a:t>
            </a:r>
            <a:r>
              <a:rPr lang="en-US" sz="2400" dirty="0">
                <a:hlinkClick r:id="rId5"/>
              </a:rPr>
              <a:t>#</a:t>
            </a:r>
            <a:r>
              <a:rPr lang="en-US" sz="2400" b="1" dirty="0">
                <a:hlinkClick r:id="rId5"/>
              </a:rPr>
              <a:t>TDM</a:t>
            </a:r>
            <a:endParaRPr lang="en-US" sz="2400" dirty="0"/>
          </a:p>
          <a:p>
            <a:endParaRPr lang="en-US" sz="2400" dirty="0"/>
          </a:p>
        </p:txBody>
      </p:sp>
      <p:sp>
        <p:nvSpPr>
          <p:cNvPr id="4" name="TextBox 3"/>
          <p:cNvSpPr txBox="1"/>
          <p:nvPr/>
        </p:nvSpPr>
        <p:spPr>
          <a:xfrm>
            <a:off x="509231" y="1432519"/>
            <a:ext cx="8355222" cy="1323439"/>
          </a:xfrm>
          <a:prstGeom prst="rect">
            <a:avLst/>
          </a:prstGeom>
          <a:noFill/>
        </p:spPr>
        <p:txBody>
          <a:bodyPr wrap="none" rtlCol="0">
            <a:spAutoFit/>
          </a:bodyPr>
          <a:lstStyle/>
          <a:p>
            <a:pPr algn="ctr"/>
            <a:r>
              <a:rPr lang="en-US" sz="4000" dirty="0"/>
              <a:t>Elsevier stopped me doing my research</a:t>
            </a:r>
          </a:p>
          <a:p>
            <a:pPr algn="ctr"/>
            <a:r>
              <a:rPr lang="en-US" sz="4000" i="1" dirty="0"/>
              <a:t>Chris </a:t>
            </a:r>
            <a:r>
              <a:rPr lang="en-US" sz="4000" i="1" dirty="0" err="1"/>
              <a:t>Hartgerink</a:t>
            </a:r>
            <a:endParaRPr lang="en-US" sz="4000" i="1" dirty="0"/>
          </a:p>
        </p:txBody>
      </p:sp>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12926" y="2236135"/>
            <a:ext cx="1635122" cy="1760670"/>
          </a:xfrm>
          <a:prstGeom prst="rect">
            <a:avLst/>
          </a:prstGeom>
        </p:spPr>
      </p:pic>
    </p:spTree>
    <p:extLst>
      <p:ext uri="{BB962C8B-B14F-4D97-AF65-F5344CB8AC3E}">
        <p14:creationId xmlns:p14="http://schemas.microsoft.com/office/powerpoint/2010/main" val="1312340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1921"/>
            <a:ext cx="8229600" cy="5326103"/>
          </a:xfrm>
        </p:spPr>
        <p:txBody>
          <a:bodyPr>
            <a:normAutofit fontScale="47500" lnSpcReduction="20000"/>
          </a:bodyPr>
          <a:lstStyle/>
          <a:p>
            <a:pPr marL="0" indent="0">
              <a:buNone/>
            </a:pPr>
            <a:r>
              <a:rPr lang="en-US" b="1" dirty="0"/>
              <a:t>I am a statistician interested in detecting potentially problematic research such as data fabrication, </a:t>
            </a:r>
            <a:r>
              <a:rPr lang="en-US" dirty="0"/>
              <a:t>which results in unreliable findings and can harm policy-making, confound funding decisions, and hampers research progress.</a:t>
            </a:r>
          </a:p>
          <a:p>
            <a:pPr marL="0" indent="0">
              <a:buNone/>
            </a:pPr>
            <a:r>
              <a:rPr lang="en-US" dirty="0">
                <a:solidFill>
                  <a:schemeClr val="bg1">
                    <a:lumMod val="75000"/>
                  </a:schemeClr>
                </a:solidFill>
              </a:rPr>
              <a:t>To this end, I am content mining results reported in the psychology literature. Content mining the literature is a valuable avenue of investigating research questions with innovative methods. For example, our research group has written an automated program to mine research papers for errors in the reported results and found that 1/8 papers (of 30,000) contains at least one result that could directly influence the substantive conclusion [1].</a:t>
            </a:r>
          </a:p>
          <a:p>
            <a:pPr marL="0" indent="0">
              <a:buNone/>
            </a:pPr>
            <a:r>
              <a:rPr lang="en-US" dirty="0">
                <a:solidFill>
                  <a:schemeClr val="bg1">
                    <a:lumMod val="75000"/>
                  </a:schemeClr>
                </a:solidFill>
              </a:rPr>
              <a:t>In new research, I am trying to extract test results, figures, tables, and other information reported in papers throughout the majority of the psychology literature. As such, I need the research papers published in psychology that I can mine for these data. To this end, I started ‘bulk’ downloading research papers from, for instance, </a:t>
            </a:r>
            <a:r>
              <a:rPr lang="en-US" dirty="0" err="1">
                <a:solidFill>
                  <a:schemeClr val="bg1">
                    <a:lumMod val="75000"/>
                  </a:schemeClr>
                </a:solidFill>
              </a:rPr>
              <a:t>Sciencedirect</a:t>
            </a:r>
            <a:r>
              <a:rPr lang="en-US" dirty="0">
                <a:solidFill>
                  <a:schemeClr val="bg1">
                    <a:lumMod val="75000"/>
                  </a:schemeClr>
                </a:solidFill>
              </a:rPr>
              <a:t>. I was doing this for scholarly purposes and took into account potential server load by limiting the amount of papers I downloaded per minute to 9. I had no intention to redistribute the downloaded materials, had legal access to them because my university pays a subscription, and I only wanted to extract facts from these papers.</a:t>
            </a:r>
          </a:p>
          <a:p>
            <a:pPr marL="0" indent="0">
              <a:buNone/>
            </a:pPr>
            <a:r>
              <a:rPr lang="en-US" dirty="0">
                <a:solidFill>
                  <a:schemeClr val="bg1">
                    <a:lumMod val="75000"/>
                  </a:schemeClr>
                </a:solidFill>
              </a:rPr>
              <a:t>Full disclosure, I downloaded approximately 30GB of data from </a:t>
            </a:r>
            <a:r>
              <a:rPr lang="en-US" dirty="0" err="1">
                <a:solidFill>
                  <a:schemeClr val="bg1">
                    <a:lumMod val="75000"/>
                  </a:schemeClr>
                </a:solidFill>
              </a:rPr>
              <a:t>Sciencedirect</a:t>
            </a:r>
            <a:r>
              <a:rPr lang="en-US" dirty="0">
                <a:solidFill>
                  <a:schemeClr val="bg1">
                    <a:lumMod val="75000"/>
                  </a:schemeClr>
                </a:solidFill>
              </a:rPr>
              <a:t> in approximately 10 days. This boils down to a server load of 0.0021GB/[min], 0.125GB/h, 3GB/day.</a:t>
            </a:r>
          </a:p>
          <a:p>
            <a:pPr marL="0" indent="0">
              <a:buNone/>
            </a:pPr>
            <a:r>
              <a:rPr lang="en-US" dirty="0"/>
              <a:t>Approximately two weeks after I started </a:t>
            </a:r>
            <a:r>
              <a:rPr lang="en-US" b="1" dirty="0"/>
              <a:t>downloading psychology research papers</a:t>
            </a:r>
            <a:r>
              <a:rPr lang="en-US" dirty="0"/>
              <a:t>, </a:t>
            </a:r>
            <a:r>
              <a:rPr lang="en-US" b="1" dirty="0"/>
              <a:t>Elsevier notified my university that this was a violation </a:t>
            </a:r>
            <a:r>
              <a:rPr lang="en-US" dirty="0"/>
              <a:t>of the access contract, that this could be </a:t>
            </a:r>
            <a:r>
              <a:rPr lang="en-US" b="1" dirty="0"/>
              <a:t>considered stealing of content, and that they wanted it to stop. My librarian explicitly instructed me to stop downloading </a:t>
            </a:r>
            <a:r>
              <a:rPr lang="en-US" dirty="0"/>
              <a:t>(which I did immediately), otherwise Elsevier would cut all access to </a:t>
            </a:r>
            <a:r>
              <a:rPr lang="en-US" dirty="0" err="1"/>
              <a:t>Sciencedirect</a:t>
            </a:r>
            <a:r>
              <a:rPr lang="en-US" dirty="0"/>
              <a:t> for my university.</a:t>
            </a:r>
          </a:p>
          <a:p>
            <a:pPr marL="0" indent="0">
              <a:buNone/>
            </a:pPr>
            <a:r>
              <a:rPr lang="en-US" dirty="0">
                <a:solidFill>
                  <a:schemeClr val="bg1">
                    <a:lumMod val="75000"/>
                  </a:schemeClr>
                </a:solidFill>
              </a:rPr>
              <a:t>I am now not able to mine a substantial part of the literature, and because of this Elsevier is directly hampering me in my research.</a:t>
            </a:r>
          </a:p>
          <a:p>
            <a:pPr marL="0" indent="0">
              <a:buNone/>
            </a:pPr>
            <a:r>
              <a:rPr lang="en-US" i="1" dirty="0">
                <a:solidFill>
                  <a:schemeClr val="bg1">
                    <a:lumMod val="75000"/>
                  </a:schemeClr>
                </a:solidFill>
              </a:rPr>
              <a:t>[1] </a:t>
            </a:r>
            <a:r>
              <a:rPr lang="en-US" i="1" dirty="0" err="1">
                <a:solidFill>
                  <a:schemeClr val="bg1">
                    <a:lumMod val="75000"/>
                  </a:schemeClr>
                </a:solidFill>
              </a:rPr>
              <a:t>Nuijten</a:t>
            </a:r>
            <a:r>
              <a:rPr lang="en-US" i="1" dirty="0">
                <a:solidFill>
                  <a:schemeClr val="bg1">
                    <a:lumMod val="75000"/>
                  </a:schemeClr>
                </a:solidFill>
              </a:rPr>
              <a:t>, M. B., </a:t>
            </a:r>
            <a:r>
              <a:rPr lang="en-US" i="1" dirty="0" err="1">
                <a:solidFill>
                  <a:schemeClr val="bg1">
                    <a:lumMod val="75000"/>
                  </a:schemeClr>
                </a:solidFill>
              </a:rPr>
              <a:t>Hartgerink</a:t>
            </a:r>
            <a:r>
              <a:rPr lang="en-US" i="1" dirty="0">
                <a:solidFill>
                  <a:schemeClr val="bg1">
                    <a:lumMod val="75000"/>
                  </a:schemeClr>
                </a:solidFill>
              </a:rPr>
              <a:t>, C. H. J., van </a:t>
            </a:r>
            <a:r>
              <a:rPr lang="en-US" i="1" dirty="0" err="1">
                <a:solidFill>
                  <a:schemeClr val="bg1">
                    <a:lumMod val="75000"/>
                  </a:schemeClr>
                </a:solidFill>
              </a:rPr>
              <a:t>Assen</a:t>
            </a:r>
            <a:r>
              <a:rPr lang="en-US" i="1" dirty="0">
                <a:solidFill>
                  <a:schemeClr val="bg1">
                    <a:lumMod val="75000"/>
                  </a:schemeClr>
                </a:solidFill>
              </a:rPr>
              <a:t>, M. A. L. M., </a:t>
            </a:r>
            <a:r>
              <a:rPr lang="en-US" i="1" dirty="0" err="1">
                <a:solidFill>
                  <a:schemeClr val="bg1">
                    <a:lumMod val="75000"/>
                  </a:schemeClr>
                </a:solidFill>
              </a:rPr>
              <a:t>Epskamp</a:t>
            </a:r>
            <a:r>
              <a:rPr lang="en-US" i="1" dirty="0">
                <a:solidFill>
                  <a:schemeClr val="bg1">
                    <a:lumMod val="75000"/>
                  </a:schemeClr>
                </a:solidFill>
              </a:rPr>
              <a:t>, S., &amp; </a:t>
            </a:r>
            <a:r>
              <a:rPr lang="en-US" i="1" dirty="0" err="1">
                <a:solidFill>
                  <a:schemeClr val="bg1">
                    <a:lumMod val="75000"/>
                  </a:schemeClr>
                </a:solidFill>
              </a:rPr>
              <a:t>Wicherts</a:t>
            </a:r>
            <a:r>
              <a:rPr lang="en-US" i="1" dirty="0">
                <a:solidFill>
                  <a:schemeClr val="bg1">
                    <a:lumMod val="75000"/>
                  </a:schemeClr>
                </a:solidFill>
              </a:rPr>
              <a:t>, J. M. (2015). The prevalence of statistical reporting errors in psychology (1985–2013). Behavior Research Methods, 1–22. </a:t>
            </a:r>
            <a:r>
              <a:rPr lang="en-US" i="1" dirty="0" err="1">
                <a:solidFill>
                  <a:schemeClr val="bg1">
                    <a:lumMod val="75000"/>
                  </a:schemeClr>
                </a:solidFill>
              </a:rPr>
              <a:t>doi</a:t>
            </a:r>
            <a:r>
              <a:rPr lang="en-US" i="1" dirty="0">
                <a:solidFill>
                  <a:schemeClr val="bg1">
                    <a:lumMod val="75000"/>
                  </a:schemeClr>
                </a:solidFill>
              </a:rPr>
              <a:t>: </a:t>
            </a:r>
            <a:r>
              <a:rPr lang="en-US" i="1" u="sng" dirty="0">
                <a:solidFill>
                  <a:schemeClr val="bg1">
                    <a:lumMod val="75000"/>
                  </a:schemeClr>
                </a:solidFill>
              </a:rPr>
              <a:t>10.3758/s13428-015-0664-2</a:t>
            </a:r>
          </a:p>
          <a:p>
            <a:pPr marL="0" indent="0">
              <a:buNone/>
            </a:pPr>
            <a:endParaRPr lang="en-US" dirty="0"/>
          </a:p>
        </p:txBody>
      </p:sp>
      <p:sp>
        <p:nvSpPr>
          <p:cNvPr id="4" name="TextBox 3"/>
          <p:cNvSpPr txBox="1"/>
          <p:nvPr/>
        </p:nvSpPr>
        <p:spPr>
          <a:xfrm>
            <a:off x="2672691" y="345128"/>
            <a:ext cx="3628818" cy="461665"/>
          </a:xfrm>
          <a:prstGeom prst="rect">
            <a:avLst/>
          </a:prstGeom>
          <a:noFill/>
        </p:spPr>
        <p:txBody>
          <a:bodyPr wrap="none" rtlCol="0">
            <a:spAutoFit/>
          </a:bodyPr>
          <a:lstStyle/>
          <a:p>
            <a:r>
              <a:rPr lang="en-US" sz="2400" dirty="0"/>
              <a:t>Chris </a:t>
            </a:r>
            <a:r>
              <a:rPr lang="en-US" sz="2400" dirty="0" err="1"/>
              <a:t>Hartgerink’s</a:t>
            </a:r>
            <a:r>
              <a:rPr lang="en-US" sz="2400" dirty="0"/>
              <a:t> blog post</a:t>
            </a:r>
          </a:p>
        </p:txBody>
      </p:sp>
      <p:pic>
        <p:nvPicPr>
          <p:cNvPr id="5" name="Picture 4" descr="Screen Shot 2016-12-12 at 09.48.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751" y="1610609"/>
            <a:ext cx="2783124" cy="2897892"/>
          </a:xfrm>
          <a:prstGeom prst="rect">
            <a:avLst/>
          </a:prstGeom>
        </p:spPr>
      </p:pic>
    </p:spTree>
    <p:extLst>
      <p:ext uri="{BB962C8B-B14F-4D97-AF65-F5344CB8AC3E}">
        <p14:creationId xmlns:p14="http://schemas.microsoft.com/office/powerpoint/2010/main" val="938227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325"/>
          </a:xfrm>
        </p:spPr>
        <p:txBody>
          <a:bodyPr>
            <a:normAutofit fontScale="90000"/>
          </a:bodyPr>
          <a:lstStyle/>
          <a:p>
            <a:r>
              <a:rPr lang="en-US" dirty="0"/>
              <a:t>Panton Principles for Open Data in science(2010)</a:t>
            </a:r>
          </a:p>
        </p:txBody>
      </p:sp>
      <p:sp>
        <p:nvSpPr>
          <p:cNvPr id="3" name="Content Placeholder 2"/>
          <p:cNvSpPr>
            <a:spLocks noGrp="1"/>
          </p:cNvSpPr>
          <p:nvPr>
            <p:ph idx="1"/>
          </p:nvPr>
        </p:nvSpPr>
        <p:spPr>
          <a:xfrm>
            <a:off x="457200" y="1487681"/>
            <a:ext cx="8405627" cy="4667621"/>
          </a:xfrm>
        </p:spPr>
        <p:txBody>
          <a:bodyPr>
            <a:normAutofit fontScale="92500" lnSpcReduction="20000"/>
          </a:bodyPr>
          <a:lstStyle/>
          <a:p>
            <a:endParaRPr lang="en-US" sz="2800" i="1" dirty="0"/>
          </a:p>
          <a:p>
            <a:r>
              <a:rPr lang="en-US" sz="2800" i="1" dirty="0"/>
              <a:t>PUBLISH YOUR DATA OPENLY</a:t>
            </a:r>
          </a:p>
          <a:p>
            <a:r>
              <a:rPr lang="en-US" sz="2800" i="1" dirty="0"/>
              <a:t>…make an explicit and robust statement of your  wishes.</a:t>
            </a:r>
          </a:p>
          <a:p>
            <a:r>
              <a:rPr lang="en-US" sz="2800" i="1" dirty="0"/>
              <a:t>Use a recognized waiver or license that is appropriate for data. </a:t>
            </a:r>
          </a:p>
          <a:p>
            <a:r>
              <a:rPr lang="en-US" sz="2800" i="1" dirty="0"/>
              <a:t>open as defined by the Open Knowledge/Data Definition (… NOT </a:t>
            </a:r>
            <a:r>
              <a:rPr lang="en-US" sz="2800" b="1" i="1" dirty="0"/>
              <a:t>non-commercial</a:t>
            </a:r>
            <a:r>
              <a:rPr lang="en-US" sz="2800" i="1" dirty="0"/>
              <a:t>)</a:t>
            </a:r>
          </a:p>
          <a:p>
            <a:r>
              <a:rPr lang="en-US" sz="2800" i="1" dirty="0"/>
              <a:t>Explicit dedication of data … into the public domain via PDDL or </a:t>
            </a:r>
            <a:r>
              <a:rPr lang="en-US" sz="2800" i="1" dirty="0" err="1"/>
              <a:t>CCZero</a:t>
            </a:r>
            <a:endParaRPr lang="en-US" sz="2800" i="1" dirty="0"/>
          </a:p>
          <a:p>
            <a:pPr marL="0" indent="0">
              <a:buNone/>
            </a:pPr>
            <a:endParaRPr lang="en-US" sz="2800" i="1" dirty="0"/>
          </a:p>
          <a:p>
            <a:pPr marL="0" indent="0">
              <a:buNone/>
            </a:pPr>
            <a:r>
              <a:rPr lang="en-US" sz="2800" dirty="0"/>
              <a:t>Peter Murray-Rust, Cameron </a:t>
            </a:r>
            <a:r>
              <a:rPr lang="en-US" sz="2800" dirty="0" err="1"/>
              <a:t>Neylon</a:t>
            </a:r>
            <a:r>
              <a:rPr lang="en-US" sz="2800" dirty="0"/>
              <a:t>, Rufus Pollock, John </a:t>
            </a:r>
            <a:r>
              <a:rPr lang="en-US" sz="2800" dirty="0" err="1"/>
              <a:t>Wilbanks</a:t>
            </a:r>
            <a:endParaRPr lang="en-US" sz="2800" dirty="0"/>
          </a:p>
        </p:txBody>
      </p:sp>
    </p:spTree>
    <p:extLst>
      <p:ext uri="{BB962C8B-B14F-4D97-AF65-F5344CB8AC3E}">
        <p14:creationId xmlns:p14="http://schemas.microsoft.com/office/powerpoint/2010/main" val="1413175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474"/>
            <a:ext cx="8229600" cy="794223"/>
          </a:xfrm>
        </p:spPr>
        <p:txBody>
          <a:bodyPr>
            <a:normAutofit/>
          </a:bodyPr>
          <a:lstStyle/>
          <a:p>
            <a:r>
              <a:rPr lang="en-US" dirty="0"/>
              <a:t>Panton Authors and Fellows</a:t>
            </a:r>
          </a:p>
        </p:txBody>
      </p:sp>
      <p:pic>
        <p:nvPicPr>
          <p:cNvPr id="4" name="Content Placeholder 3"/>
          <p:cNvPicPr>
            <a:picLocks noGrp="1" noChangeAspect="1"/>
          </p:cNvPicPr>
          <p:nvPr>
            <p:ph idx="1"/>
          </p:nvPr>
        </p:nvPicPr>
        <p:blipFill>
          <a:blip r:embed="rId2"/>
          <a:srcRect t="14195" b="14195"/>
          <a:stretch>
            <a:fillRect/>
          </a:stretch>
        </p:blipFill>
        <p:spPr>
          <a:xfrm>
            <a:off x="1425348" y="905389"/>
            <a:ext cx="6242128" cy="3432930"/>
          </a:xfrm>
          <a:prstGeom prst="rect">
            <a:avLst/>
          </a:prstGeom>
        </p:spPr>
      </p:pic>
      <p:pic>
        <p:nvPicPr>
          <p:cNvPr id="5" name="Picture 4"/>
          <p:cNvPicPr>
            <a:picLocks noChangeAspect="1"/>
          </p:cNvPicPr>
          <p:nvPr/>
        </p:nvPicPr>
        <p:blipFill>
          <a:blip r:embed="rId3"/>
          <a:stretch>
            <a:fillRect/>
          </a:stretch>
        </p:blipFill>
        <p:spPr>
          <a:xfrm>
            <a:off x="3595992" y="4652621"/>
            <a:ext cx="5548007" cy="1898459"/>
          </a:xfrm>
          <a:prstGeom prst="rect">
            <a:avLst/>
          </a:prstGeom>
        </p:spPr>
      </p:pic>
      <p:pic>
        <p:nvPicPr>
          <p:cNvPr id="6" name="Picture 5"/>
          <p:cNvPicPr>
            <a:picLocks noChangeAspect="1"/>
          </p:cNvPicPr>
          <p:nvPr/>
        </p:nvPicPr>
        <p:blipFill>
          <a:blip r:embed="rId4"/>
          <a:stretch>
            <a:fillRect/>
          </a:stretch>
        </p:blipFill>
        <p:spPr>
          <a:xfrm>
            <a:off x="326910" y="4478930"/>
            <a:ext cx="3269082" cy="2579510"/>
          </a:xfrm>
          <a:prstGeom prst="rect">
            <a:avLst/>
          </a:prstGeom>
        </p:spPr>
      </p:pic>
    </p:spTree>
    <p:extLst>
      <p:ext uri="{BB962C8B-B14F-4D97-AF65-F5344CB8AC3E}">
        <p14:creationId xmlns:p14="http://schemas.microsoft.com/office/powerpoint/2010/main" val="845276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5185691"/>
          </a:xfrm>
          <a:prstGeom prst="rect">
            <a:avLst/>
          </a:prstGeom>
        </p:spPr>
      </p:pic>
      <p:sp>
        <p:nvSpPr>
          <p:cNvPr id="10" name="TextBox 9"/>
          <p:cNvSpPr txBox="1"/>
          <p:nvPr/>
        </p:nvSpPr>
        <p:spPr>
          <a:xfrm>
            <a:off x="6804546" y="110345"/>
            <a:ext cx="2133907" cy="461661"/>
          </a:xfrm>
          <a:prstGeom prst="rect">
            <a:avLst/>
          </a:prstGeom>
          <a:solidFill>
            <a:srgbClr val="FFFFFF"/>
          </a:solidFill>
        </p:spPr>
        <p:txBody>
          <a:bodyPr wrap="none" lIns="91435" tIns="45718" rIns="91435" bIns="45718" rtlCol="0">
            <a:spAutoFit/>
          </a:bodyPr>
          <a:lstStyle/>
          <a:p>
            <a:r>
              <a:rPr lang="en-US" sz="2400" dirty="0"/>
              <a:t>JNU/Delhi 2014</a:t>
            </a:r>
          </a:p>
        </p:txBody>
      </p:sp>
      <p:pic>
        <p:nvPicPr>
          <p:cNvPr id="1026" name="Picture 2">
            <a:extLst>
              <a:ext uri="{FF2B5EF4-FFF2-40B4-BE49-F238E27FC236}">
                <a16:creationId xmlns:a16="http://schemas.microsoft.com/office/drawing/2014/main" id="{54079E64-B1A6-A3CE-F0BE-EEC289BCB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6514" y="3292892"/>
            <a:ext cx="5347662" cy="3565108"/>
          </a:xfrm>
          <a:prstGeom prst="rect">
            <a:avLst/>
          </a:prstGeom>
          <a:noFill/>
          <a:ln w="28575">
            <a:solidFill>
              <a:schemeClr val="bg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DC562F-6CD1-3954-1305-D061A3C83C70}"/>
              </a:ext>
            </a:extLst>
          </p:cNvPr>
          <p:cNvSpPr txBox="1"/>
          <p:nvPr/>
        </p:nvSpPr>
        <p:spPr>
          <a:xfrm>
            <a:off x="25976" y="5390771"/>
            <a:ext cx="5056128" cy="923330"/>
          </a:xfrm>
          <a:prstGeom prst="rect">
            <a:avLst/>
          </a:prstGeom>
          <a:solidFill>
            <a:schemeClr val="bg1"/>
          </a:solidFill>
        </p:spPr>
        <p:txBody>
          <a:bodyPr wrap="none" rtlCol="0">
            <a:spAutoFit/>
          </a:bodyPr>
          <a:lstStyle/>
          <a:p>
            <a:r>
              <a:rPr lang="en-US" dirty="0">
                <a:hlinkClick r:id="rId5"/>
              </a:rPr>
              <a:t>https://scidatacon2014.org/tdm-workshop</a:t>
            </a:r>
            <a:endParaRPr lang="en-US" dirty="0"/>
          </a:p>
          <a:p>
            <a:r>
              <a:rPr lang="en-US" dirty="0"/>
              <a:t>And the actual hack (Jenny Molloy)</a:t>
            </a:r>
            <a:br>
              <a:rPr lang="en-US" dirty="0"/>
            </a:br>
            <a:r>
              <a:rPr lang="en-US" dirty="0">
                <a:hlinkClick r:id="rId6"/>
              </a:rPr>
              <a:t>https://github.com/ContentMine/SciDataCon2014/</a:t>
            </a:r>
            <a:r>
              <a:rPr lang="en-US" dirty="0"/>
              <a:t> </a:t>
            </a:r>
          </a:p>
        </p:txBody>
      </p:sp>
      <p:sp>
        <p:nvSpPr>
          <p:cNvPr id="12" name="TextBox 11">
            <a:extLst>
              <a:ext uri="{FF2B5EF4-FFF2-40B4-BE49-F238E27FC236}">
                <a16:creationId xmlns:a16="http://schemas.microsoft.com/office/drawing/2014/main" id="{22379731-BEEC-EA4D-FD85-86DD841ED568}"/>
              </a:ext>
            </a:extLst>
          </p:cNvPr>
          <p:cNvSpPr txBox="1"/>
          <p:nvPr/>
        </p:nvSpPr>
        <p:spPr>
          <a:xfrm>
            <a:off x="2199099" y="220377"/>
            <a:ext cx="946083" cy="646327"/>
          </a:xfrm>
          <a:prstGeom prst="rect">
            <a:avLst/>
          </a:prstGeom>
          <a:solidFill>
            <a:srgbClr val="FFFFFF"/>
          </a:solidFill>
        </p:spPr>
        <p:txBody>
          <a:bodyPr wrap="none" lIns="91435" tIns="45718" rIns="91435" bIns="45718" rtlCol="0">
            <a:spAutoFit/>
          </a:bodyPr>
          <a:lstStyle/>
          <a:p>
            <a:r>
              <a:rPr lang="en-US" dirty="0"/>
              <a:t>Puneet</a:t>
            </a:r>
          </a:p>
          <a:p>
            <a:r>
              <a:rPr lang="en-US" dirty="0"/>
              <a:t> </a:t>
            </a:r>
            <a:r>
              <a:rPr lang="en-US" dirty="0" err="1"/>
              <a:t>Kishoor</a:t>
            </a:r>
            <a:endParaRPr lang="en-US" dirty="0"/>
          </a:p>
        </p:txBody>
      </p:sp>
      <p:sp>
        <p:nvSpPr>
          <p:cNvPr id="13" name="TextBox 12">
            <a:extLst>
              <a:ext uri="{FF2B5EF4-FFF2-40B4-BE49-F238E27FC236}">
                <a16:creationId xmlns:a16="http://schemas.microsoft.com/office/drawing/2014/main" id="{6967B3EE-6AD2-7AC8-905D-95F89609DD8D}"/>
              </a:ext>
            </a:extLst>
          </p:cNvPr>
          <p:cNvSpPr txBox="1"/>
          <p:nvPr/>
        </p:nvSpPr>
        <p:spPr>
          <a:xfrm>
            <a:off x="6021004" y="3490781"/>
            <a:ext cx="439341" cy="369328"/>
          </a:xfrm>
          <a:prstGeom prst="rect">
            <a:avLst/>
          </a:prstGeom>
          <a:solidFill>
            <a:srgbClr val="FFFFFF"/>
          </a:solidFill>
        </p:spPr>
        <p:txBody>
          <a:bodyPr wrap="none" lIns="91435" tIns="45718" rIns="91435" bIns="45718" rtlCol="0">
            <a:spAutoFit/>
          </a:bodyPr>
          <a:lstStyle/>
          <a:p>
            <a:r>
              <a:rPr lang="en-US" dirty="0"/>
              <a:t>GY</a:t>
            </a:r>
          </a:p>
        </p:txBody>
      </p:sp>
      <p:sp>
        <p:nvSpPr>
          <p:cNvPr id="14" name="TextBox 13">
            <a:extLst>
              <a:ext uri="{FF2B5EF4-FFF2-40B4-BE49-F238E27FC236}">
                <a16:creationId xmlns:a16="http://schemas.microsoft.com/office/drawing/2014/main" id="{628B48C5-009A-BB1E-2F0B-AC0DA80FB540}"/>
              </a:ext>
            </a:extLst>
          </p:cNvPr>
          <p:cNvSpPr txBox="1"/>
          <p:nvPr/>
        </p:nvSpPr>
        <p:spPr>
          <a:xfrm>
            <a:off x="205547" y="459063"/>
            <a:ext cx="1419866" cy="369328"/>
          </a:xfrm>
          <a:prstGeom prst="rect">
            <a:avLst/>
          </a:prstGeom>
          <a:solidFill>
            <a:srgbClr val="FFFFFF"/>
          </a:solidFill>
        </p:spPr>
        <p:txBody>
          <a:bodyPr wrap="none" lIns="91435" tIns="45718" rIns="91435" bIns="45718" rtlCol="0">
            <a:spAutoFit/>
          </a:bodyPr>
          <a:lstStyle/>
          <a:p>
            <a:r>
              <a:rPr lang="en-US" dirty="0"/>
              <a:t>Jenny Molloy</a:t>
            </a:r>
          </a:p>
        </p:txBody>
      </p:sp>
      <p:sp>
        <p:nvSpPr>
          <p:cNvPr id="15" name="TextBox 14">
            <a:extLst>
              <a:ext uri="{FF2B5EF4-FFF2-40B4-BE49-F238E27FC236}">
                <a16:creationId xmlns:a16="http://schemas.microsoft.com/office/drawing/2014/main" id="{882D3D64-171A-292A-DC3C-6A250F2FF5A9}"/>
              </a:ext>
            </a:extLst>
          </p:cNvPr>
          <p:cNvSpPr txBox="1"/>
          <p:nvPr/>
        </p:nvSpPr>
        <p:spPr>
          <a:xfrm>
            <a:off x="1510614" y="1986480"/>
            <a:ext cx="1161526" cy="369328"/>
          </a:xfrm>
          <a:prstGeom prst="rect">
            <a:avLst/>
          </a:prstGeom>
          <a:solidFill>
            <a:srgbClr val="FFFFFF"/>
          </a:solidFill>
        </p:spPr>
        <p:txBody>
          <a:bodyPr wrap="none" lIns="91435" tIns="45718" rIns="91435" bIns="45718" rtlCol="0">
            <a:spAutoFit/>
          </a:bodyPr>
          <a:lstStyle/>
          <a:p>
            <a:r>
              <a:rPr lang="en-US" dirty="0"/>
              <a:t>Gita Yadav</a:t>
            </a:r>
          </a:p>
        </p:txBody>
      </p:sp>
      <p:sp>
        <p:nvSpPr>
          <p:cNvPr id="16" name="TextBox 15">
            <a:extLst>
              <a:ext uri="{FF2B5EF4-FFF2-40B4-BE49-F238E27FC236}">
                <a16:creationId xmlns:a16="http://schemas.microsoft.com/office/drawing/2014/main" id="{36D0723F-C205-9161-9275-C9FBEB2643ED}"/>
              </a:ext>
            </a:extLst>
          </p:cNvPr>
          <p:cNvSpPr txBox="1"/>
          <p:nvPr/>
        </p:nvSpPr>
        <p:spPr>
          <a:xfrm>
            <a:off x="4405965" y="954559"/>
            <a:ext cx="2594611" cy="369328"/>
          </a:xfrm>
          <a:prstGeom prst="rect">
            <a:avLst/>
          </a:prstGeom>
          <a:solidFill>
            <a:srgbClr val="FFFFFF"/>
          </a:solidFill>
        </p:spPr>
        <p:txBody>
          <a:bodyPr wrap="none" lIns="91435" tIns="45718" rIns="91435" bIns="45718" rtlCol="0">
            <a:spAutoFit/>
          </a:bodyPr>
          <a:lstStyle/>
          <a:p>
            <a:r>
              <a:rPr lang="en-US" dirty="0"/>
              <a:t>Peter Murray-Rust, online</a:t>
            </a:r>
          </a:p>
        </p:txBody>
      </p:sp>
      <p:sp>
        <p:nvSpPr>
          <p:cNvPr id="17" name="TextBox 16">
            <a:extLst>
              <a:ext uri="{FF2B5EF4-FFF2-40B4-BE49-F238E27FC236}">
                <a16:creationId xmlns:a16="http://schemas.microsoft.com/office/drawing/2014/main" id="{7BF8E2C4-D24B-1820-2C6B-6B35F307D200}"/>
              </a:ext>
            </a:extLst>
          </p:cNvPr>
          <p:cNvSpPr txBox="1"/>
          <p:nvPr/>
        </p:nvSpPr>
        <p:spPr>
          <a:xfrm>
            <a:off x="4590517" y="3675445"/>
            <a:ext cx="423504" cy="369328"/>
          </a:xfrm>
          <a:prstGeom prst="rect">
            <a:avLst/>
          </a:prstGeom>
          <a:solidFill>
            <a:srgbClr val="FFFFFF"/>
          </a:solidFill>
        </p:spPr>
        <p:txBody>
          <a:bodyPr wrap="none" lIns="91435" tIns="45718" rIns="91435" bIns="45718" rtlCol="0">
            <a:spAutoFit/>
          </a:bodyPr>
          <a:lstStyle/>
          <a:p>
            <a:r>
              <a:rPr lang="en-US" dirty="0"/>
              <a:t>PK</a:t>
            </a:r>
          </a:p>
        </p:txBody>
      </p:sp>
      <p:sp>
        <p:nvSpPr>
          <p:cNvPr id="18" name="TextBox 17">
            <a:extLst>
              <a:ext uri="{FF2B5EF4-FFF2-40B4-BE49-F238E27FC236}">
                <a16:creationId xmlns:a16="http://schemas.microsoft.com/office/drawing/2014/main" id="{9855543B-B910-9963-D4AC-F8109EDBEE84}"/>
              </a:ext>
            </a:extLst>
          </p:cNvPr>
          <p:cNvSpPr txBox="1"/>
          <p:nvPr/>
        </p:nvSpPr>
        <p:spPr>
          <a:xfrm>
            <a:off x="4344218" y="4846872"/>
            <a:ext cx="455564" cy="369328"/>
          </a:xfrm>
          <a:prstGeom prst="rect">
            <a:avLst/>
          </a:prstGeom>
          <a:solidFill>
            <a:srgbClr val="FFFFFF"/>
          </a:solidFill>
        </p:spPr>
        <p:txBody>
          <a:bodyPr wrap="none" lIns="91435" tIns="45718" rIns="91435" bIns="45718" rtlCol="0">
            <a:spAutoFit/>
          </a:bodyPr>
          <a:lstStyle/>
          <a:p>
            <a:r>
              <a:rPr lang="en-US" dirty="0"/>
              <a:t>JM</a:t>
            </a:r>
          </a:p>
        </p:txBody>
      </p:sp>
    </p:spTree>
    <p:extLst>
      <p:ext uri="{BB962C8B-B14F-4D97-AF65-F5344CB8AC3E}">
        <p14:creationId xmlns:p14="http://schemas.microsoft.com/office/powerpoint/2010/main" val="392942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6600"/>
                </a:solidFill>
              </a:rPr>
              <a:t>The Hague Declaration on Knowledge Discovery in the Digital Age (2015)</a:t>
            </a:r>
            <a:endParaRPr lang="en-US" dirty="0"/>
          </a:p>
        </p:txBody>
      </p:sp>
      <p:sp>
        <p:nvSpPr>
          <p:cNvPr id="3" name="Content Placeholder 2"/>
          <p:cNvSpPr>
            <a:spLocks noGrp="1"/>
          </p:cNvSpPr>
          <p:nvPr>
            <p:ph idx="1"/>
          </p:nvPr>
        </p:nvSpPr>
        <p:spPr/>
        <p:txBody>
          <a:bodyPr>
            <a:normAutofit/>
          </a:bodyPr>
          <a:lstStyle/>
          <a:p>
            <a:pPr marL="457200" indent="-457200">
              <a:buAutoNum type="arabicPeriod"/>
            </a:pPr>
            <a:r>
              <a:rPr lang="en-US" sz="2000" dirty="0"/>
              <a:t>INTELLECTUAL PROPERTY WAS NOT DESIGNED TO REGULATE THE FREE FLOW OF FACTS, DATA AND IDEAS, BUT HAS AS A KEY OBJECTIVE THE </a:t>
            </a:r>
            <a:r>
              <a:rPr lang="en-US" sz="2000" b="1" dirty="0"/>
              <a:t>PROMOTION OF RESEARCH ACTIVITY</a:t>
            </a:r>
          </a:p>
          <a:p>
            <a:pPr marL="457200" indent="-457200">
              <a:buAutoNum type="arabicPeriod"/>
            </a:pPr>
            <a:r>
              <a:rPr lang="en-US" sz="2000" dirty="0"/>
              <a:t>PEOPLE SHOULD HAVE THE FREEDOM TO ANALYSE AND PURSUE INTELLECTUAL CURIOSITY </a:t>
            </a:r>
            <a:r>
              <a:rPr lang="en-US" sz="2000" b="1" dirty="0"/>
              <a:t>WITHOUT FEAR </a:t>
            </a:r>
            <a:r>
              <a:rPr lang="en-US" sz="2000" dirty="0"/>
              <a:t>OF MONITORING OR REPERCUSSIONS</a:t>
            </a:r>
          </a:p>
          <a:p>
            <a:pPr marL="457200" indent="-457200">
              <a:buAutoNum type="arabicPeriod"/>
            </a:pPr>
            <a:r>
              <a:rPr lang="en-US" sz="2000" dirty="0"/>
              <a:t>LICENSES AND CONTRACT TERMS SHOULD </a:t>
            </a:r>
            <a:r>
              <a:rPr lang="en-US" sz="2000" b="1" dirty="0"/>
              <a:t>NOT RESTRICT INDIVIDUALS FROM USING FACTS, DATA AND IDEAS</a:t>
            </a:r>
          </a:p>
          <a:p>
            <a:pPr marL="457200" indent="-457200">
              <a:buAutoNum type="arabicPeriod"/>
            </a:pPr>
            <a:r>
              <a:rPr lang="en-US" sz="2000" dirty="0"/>
              <a:t>ETHICS AROUND THE USE OF CONTENT MINING TECHNIQUES WILL </a:t>
            </a:r>
            <a:r>
              <a:rPr lang="en-US" sz="2000" b="1" dirty="0"/>
              <a:t>NEED TO CONTINUE TO EVOLVE</a:t>
            </a:r>
            <a:r>
              <a:rPr lang="en-US" sz="2000" dirty="0"/>
              <a:t> IN RESPONSE TO CHANGING TECHNOLOGY</a:t>
            </a:r>
          </a:p>
          <a:p>
            <a:pPr marL="457200" indent="-457200">
              <a:buAutoNum type="arabicPeriod"/>
            </a:pPr>
            <a:r>
              <a:rPr lang="en-US" sz="2000" dirty="0"/>
              <a:t>INNOVATION AND COMMERCIAL RESEARCH BASED ON </a:t>
            </a:r>
            <a:r>
              <a:rPr lang="en-US" sz="2000" b="1" dirty="0"/>
              <a:t>THE USE OF FACTS, DATA, AND IDEAS SHOULD NOT BE RESTRICTED</a:t>
            </a:r>
            <a:r>
              <a:rPr lang="en-US" sz="2000" dirty="0"/>
              <a:t> BY INTELLECTUAL PROPERTY LAW</a:t>
            </a:r>
          </a:p>
        </p:txBody>
      </p:sp>
      <p:sp>
        <p:nvSpPr>
          <p:cNvPr id="4" name="TextBox 3"/>
          <p:cNvSpPr txBox="1"/>
          <p:nvPr/>
        </p:nvSpPr>
        <p:spPr>
          <a:xfrm>
            <a:off x="269875" y="6126163"/>
            <a:ext cx="8537401" cy="830997"/>
          </a:xfrm>
          <a:prstGeom prst="rect">
            <a:avLst/>
          </a:prstGeom>
          <a:noFill/>
        </p:spPr>
        <p:txBody>
          <a:bodyPr wrap="none" rtlCol="0">
            <a:spAutoFit/>
          </a:bodyPr>
          <a:lstStyle/>
          <a:p>
            <a:pPr lvl="0"/>
            <a:r>
              <a:rPr lang="en-GB" sz="1600" i="1" dirty="0">
                <a:hlinkClick r:id="rId2"/>
              </a:rPr>
              <a:t>http://thehaguedeclaration.com/the-hague-declaration-on-knowledge-discovery-in-the-digital-age/</a:t>
            </a:r>
            <a:endParaRPr lang="en-GB" sz="1600" i="1" dirty="0"/>
          </a:p>
          <a:p>
            <a:pPr lvl="0"/>
            <a:r>
              <a:rPr lang="en-GB" sz="1600" i="1" dirty="0"/>
              <a:t>Drafted 2014-12 , convened by LIBER (Association of European Research Libraries)</a:t>
            </a:r>
            <a:endParaRPr lang="en-GB" sz="1600" dirty="0"/>
          </a:p>
          <a:p>
            <a:endParaRPr lang="en-US" sz="1600" dirty="0"/>
          </a:p>
        </p:txBody>
      </p:sp>
    </p:spTree>
    <p:extLst>
      <p:ext uri="{BB962C8B-B14F-4D97-AF65-F5344CB8AC3E}">
        <p14:creationId xmlns:p14="http://schemas.microsoft.com/office/powerpoint/2010/main" val="1714510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8473-450C-5272-EB44-AEB5D9FDBED6}"/>
              </a:ext>
            </a:extLst>
          </p:cNvPr>
          <p:cNvSpPr>
            <a:spLocks noGrp="1"/>
          </p:cNvSpPr>
          <p:nvPr>
            <p:ph type="title"/>
          </p:nvPr>
        </p:nvSpPr>
        <p:spPr>
          <a:xfrm>
            <a:off x="457200" y="0"/>
            <a:ext cx="8229600" cy="1143000"/>
          </a:xfrm>
        </p:spPr>
        <p:txBody>
          <a:bodyPr/>
          <a:lstStyle/>
          <a:p>
            <a:r>
              <a:rPr lang="en-US" dirty="0"/>
              <a:t>Gandhi’s Values</a:t>
            </a:r>
          </a:p>
        </p:txBody>
      </p:sp>
      <p:pic>
        <p:nvPicPr>
          <p:cNvPr id="2052" name="Picture 4">
            <a:extLst>
              <a:ext uri="{FF2B5EF4-FFF2-40B4-BE49-F238E27FC236}">
                <a16:creationId xmlns:a16="http://schemas.microsoft.com/office/drawing/2014/main" id="{469CD349-DBB9-48B5-106D-43B93F23A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15" y="1417638"/>
            <a:ext cx="5242957" cy="22851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C7E790-237D-AFF7-C818-02EFDEE4AD8E}"/>
              </a:ext>
            </a:extLst>
          </p:cNvPr>
          <p:cNvSpPr txBox="1"/>
          <p:nvPr/>
        </p:nvSpPr>
        <p:spPr>
          <a:xfrm>
            <a:off x="1749058" y="3946646"/>
            <a:ext cx="3274498" cy="461665"/>
          </a:xfrm>
          <a:prstGeom prst="rect">
            <a:avLst/>
          </a:prstGeom>
          <a:noFill/>
        </p:spPr>
        <p:txBody>
          <a:bodyPr wrap="square" rtlCol="0">
            <a:spAutoFit/>
          </a:bodyPr>
          <a:lstStyle/>
          <a:p>
            <a:r>
              <a:rPr lang="en-US" sz="2400" i="1" dirty="0"/>
              <a:t>Mahatma Gandhi, 1925 </a:t>
            </a:r>
          </a:p>
        </p:txBody>
      </p:sp>
      <p:pic>
        <p:nvPicPr>
          <p:cNvPr id="2054" name="Picture 6" descr="Statue of Mahatma Gandhi, Tavistock Square - Wikipedia">
            <a:extLst>
              <a:ext uri="{FF2B5EF4-FFF2-40B4-BE49-F238E27FC236}">
                <a16:creationId xmlns:a16="http://schemas.microsoft.com/office/drawing/2014/main" id="{54FAAB2A-FE16-869F-FAAD-66F73CC82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140" y="1143000"/>
            <a:ext cx="2034645" cy="27070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310F98-D497-095D-5235-B6A887D8CFEC}"/>
              </a:ext>
            </a:extLst>
          </p:cNvPr>
          <p:cNvSpPr txBox="1"/>
          <p:nvPr/>
        </p:nvSpPr>
        <p:spPr>
          <a:xfrm>
            <a:off x="6897511" y="4038979"/>
            <a:ext cx="1269899" cy="369332"/>
          </a:xfrm>
          <a:prstGeom prst="rect">
            <a:avLst/>
          </a:prstGeom>
          <a:noFill/>
        </p:spPr>
        <p:txBody>
          <a:bodyPr wrap="none" rtlCol="0">
            <a:spAutoFit/>
          </a:bodyPr>
          <a:lstStyle/>
          <a:p>
            <a:r>
              <a:rPr lang="en-US" dirty="0"/>
              <a:t>London, UK</a:t>
            </a:r>
          </a:p>
        </p:txBody>
      </p:sp>
      <p:sp>
        <p:nvSpPr>
          <p:cNvPr id="8" name="TextBox 7">
            <a:extLst>
              <a:ext uri="{FF2B5EF4-FFF2-40B4-BE49-F238E27FC236}">
                <a16:creationId xmlns:a16="http://schemas.microsoft.com/office/drawing/2014/main" id="{DD39D34C-D6FA-313E-ABAA-B324D3A7A6F9}"/>
              </a:ext>
            </a:extLst>
          </p:cNvPr>
          <p:cNvSpPr txBox="1"/>
          <p:nvPr/>
        </p:nvSpPr>
        <p:spPr>
          <a:xfrm>
            <a:off x="1551912" y="4652201"/>
            <a:ext cx="6502486" cy="1754326"/>
          </a:xfrm>
          <a:prstGeom prst="rect">
            <a:avLst/>
          </a:prstGeom>
          <a:noFill/>
        </p:spPr>
        <p:txBody>
          <a:bodyPr wrap="none" rtlCol="0">
            <a:spAutoFit/>
          </a:bodyPr>
          <a:lstStyle/>
          <a:p>
            <a:r>
              <a:rPr lang="en-US" dirty="0"/>
              <a:t>What are our values for scientific knowledge and its dissemination?</a:t>
            </a:r>
          </a:p>
          <a:p>
            <a:endParaRPr lang="en-US" dirty="0"/>
          </a:p>
          <a:p>
            <a:r>
              <a:rPr lang="en-US" dirty="0"/>
              <a:t>NO:</a:t>
            </a:r>
          </a:p>
          <a:p>
            <a:r>
              <a:rPr lang="en-US" dirty="0"/>
              <a:t>    PEOPLE </a:t>
            </a:r>
            <a:r>
              <a:rPr lang="en-US" i="1" dirty="0"/>
              <a:t>WITHOUT</a:t>
            </a:r>
            <a:r>
              <a:rPr lang="en-US" dirty="0"/>
              <a:t> ACCESS</a:t>
            </a:r>
            <a:br>
              <a:rPr lang="en-US" dirty="0"/>
            </a:br>
            <a:r>
              <a:rPr lang="en-US" dirty="0"/>
              <a:t>    AI.          </a:t>
            </a:r>
            <a:r>
              <a:rPr lang="en-US" i="1" dirty="0"/>
              <a:t>WITHOUT</a:t>
            </a:r>
            <a:r>
              <a:rPr lang="en-US" dirty="0"/>
              <a:t> THINKING</a:t>
            </a:r>
            <a:br>
              <a:rPr lang="en-US" dirty="0"/>
            </a:br>
            <a:endParaRPr lang="en-US" dirty="0"/>
          </a:p>
        </p:txBody>
      </p:sp>
      <p:sp>
        <p:nvSpPr>
          <p:cNvPr id="9" name="TextBox 8">
            <a:extLst>
              <a:ext uri="{FF2B5EF4-FFF2-40B4-BE49-F238E27FC236}">
                <a16:creationId xmlns:a16="http://schemas.microsoft.com/office/drawing/2014/main" id="{31080E26-85B7-6812-6CA7-747665186599}"/>
              </a:ext>
            </a:extLst>
          </p:cNvPr>
          <p:cNvSpPr txBox="1"/>
          <p:nvPr/>
        </p:nvSpPr>
        <p:spPr>
          <a:xfrm>
            <a:off x="801512" y="955973"/>
            <a:ext cx="843501" cy="584775"/>
          </a:xfrm>
          <a:prstGeom prst="rect">
            <a:avLst/>
          </a:prstGeom>
          <a:noFill/>
        </p:spPr>
        <p:txBody>
          <a:bodyPr wrap="none" rtlCol="0">
            <a:spAutoFit/>
          </a:bodyPr>
          <a:lstStyle/>
          <a:p>
            <a:r>
              <a:rPr lang="en-US" sz="3200" b="1" dirty="0">
                <a:solidFill>
                  <a:srgbClr val="FF0000"/>
                </a:solidFill>
              </a:rPr>
              <a:t>NO</a:t>
            </a:r>
            <a:r>
              <a:rPr lang="en-US" sz="3200" dirty="0"/>
              <a:t>:</a:t>
            </a:r>
          </a:p>
        </p:txBody>
      </p:sp>
    </p:spTree>
    <p:extLst>
      <p:ext uri="{BB962C8B-B14F-4D97-AF65-F5344CB8AC3E}">
        <p14:creationId xmlns:p14="http://schemas.microsoft.com/office/powerpoint/2010/main" val="431771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3B8C-7627-62DA-2625-DEF4852DEB7C}"/>
              </a:ext>
            </a:extLst>
          </p:cNvPr>
          <p:cNvSpPr>
            <a:spLocks noGrp="1"/>
          </p:cNvSpPr>
          <p:nvPr>
            <p:ph type="title"/>
          </p:nvPr>
        </p:nvSpPr>
        <p:spPr/>
        <p:txBody>
          <a:bodyPr/>
          <a:lstStyle/>
          <a:p>
            <a:r>
              <a:rPr lang="en-US" dirty="0" err="1"/>
              <a:t>Alumn</a:t>
            </a:r>
            <a:r>
              <a:rPr lang="en-US" dirty="0"/>
              <a:t> reunion 2024</a:t>
            </a:r>
          </a:p>
        </p:txBody>
      </p:sp>
      <p:pic>
        <p:nvPicPr>
          <p:cNvPr id="1026" name="Picture 2">
            <a:extLst>
              <a:ext uri="{FF2B5EF4-FFF2-40B4-BE49-F238E27FC236}">
                <a16:creationId xmlns:a16="http://schemas.microsoft.com/office/drawing/2014/main" id="{A90C8302-32B2-5D43-2742-4117127880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4775" y="1600200"/>
            <a:ext cx="6794450"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C41C73-361F-9BE6-64BB-E3060CC36266}"/>
              </a:ext>
            </a:extLst>
          </p:cNvPr>
          <p:cNvPicPr>
            <a:picLocks noGrp="1" noChangeAspect="1"/>
          </p:cNvPicPr>
          <p:nvPr>
            <p:ph idx="1"/>
          </p:nvPr>
        </p:nvPicPr>
        <p:blipFill>
          <a:blip r:embed="rId2"/>
          <a:stretch>
            <a:fillRect/>
          </a:stretch>
        </p:blipFill>
        <p:spPr>
          <a:xfrm>
            <a:off x="215685" y="282222"/>
            <a:ext cx="8496660" cy="4402667"/>
          </a:xfrm>
          <a:solidFill>
            <a:schemeClr val="bg1"/>
          </a:solidFill>
        </p:spPr>
      </p:pic>
      <p:sp>
        <p:nvSpPr>
          <p:cNvPr id="6" name="TextBox 5">
            <a:extLst>
              <a:ext uri="{FF2B5EF4-FFF2-40B4-BE49-F238E27FC236}">
                <a16:creationId xmlns:a16="http://schemas.microsoft.com/office/drawing/2014/main" id="{C008239E-598C-B5AC-26A6-D8B4499D9C00}"/>
              </a:ext>
            </a:extLst>
          </p:cNvPr>
          <p:cNvSpPr txBox="1"/>
          <p:nvPr/>
        </p:nvSpPr>
        <p:spPr>
          <a:xfrm>
            <a:off x="7024445" y="1072445"/>
            <a:ext cx="2119555" cy="461665"/>
          </a:xfrm>
          <a:prstGeom prst="rect">
            <a:avLst/>
          </a:prstGeom>
          <a:solidFill>
            <a:schemeClr val="bg1"/>
          </a:solidFill>
        </p:spPr>
        <p:txBody>
          <a:bodyPr wrap="none" rtlCol="0">
            <a:spAutoFit/>
          </a:bodyPr>
          <a:lstStyle/>
          <a:p>
            <a:r>
              <a:rPr lang="en-US" sz="2400" dirty="0"/>
              <a:t>Shweata Hegde</a:t>
            </a:r>
          </a:p>
        </p:txBody>
      </p:sp>
      <p:sp>
        <p:nvSpPr>
          <p:cNvPr id="7" name="TextBox 6">
            <a:extLst>
              <a:ext uri="{FF2B5EF4-FFF2-40B4-BE49-F238E27FC236}">
                <a16:creationId xmlns:a16="http://schemas.microsoft.com/office/drawing/2014/main" id="{1101247C-8EBA-44F6-61F1-7A488CAB6816}"/>
              </a:ext>
            </a:extLst>
          </p:cNvPr>
          <p:cNvSpPr txBox="1"/>
          <p:nvPr/>
        </p:nvSpPr>
        <p:spPr>
          <a:xfrm>
            <a:off x="2202248" y="4684889"/>
            <a:ext cx="4739503" cy="461665"/>
          </a:xfrm>
          <a:prstGeom prst="rect">
            <a:avLst/>
          </a:prstGeom>
          <a:noFill/>
        </p:spPr>
        <p:txBody>
          <a:bodyPr wrap="none" rtlCol="0">
            <a:spAutoFit/>
          </a:bodyPr>
          <a:lstStyle/>
          <a:p>
            <a:r>
              <a:rPr lang="en-US" sz="2400" dirty="0" err="1"/>
              <a:t>SemanticClimate</a:t>
            </a:r>
            <a:r>
              <a:rPr lang="en-US" sz="2400" dirty="0"/>
              <a:t> interns and </a:t>
            </a:r>
            <a:r>
              <a:rPr lang="en-US" sz="2400" dirty="0" err="1"/>
              <a:t>alumns</a:t>
            </a:r>
            <a:endParaRPr lang="en-US" sz="2400" dirty="0"/>
          </a:p>
        </p:txBody>
      </p:sp>
      <p:sp>
        <p:nvSpPr>
          <p:cNvPr id="8" name="TextBox 7">
            <a:extLst>
              <a:ext uri="{FF2B5EF4-FFF2-40B4-BE49-F238E27FC236}">
                <a16:creationId xmlns:a16="http://schemas.microsoft.com/office/drawing/2014/main" id="{3DE60FD2-2299-DA94-74DA-12E925A379CF}"/>
              </a:ext>
            </a:extLst>
          </p:cNvPr>
          <p:cNvSpPr txBox="1"/>
          <p:nvPr/>
        </p:nvSpPr>
        <p:spPr>
          <a:xfrm>
            <a:off x="215685" y="5644725"/>
            <a:ext cx="8938857" cy="892552"/>
          </a:xfrm>
          <a:prstGeom prst="rect">
            <a:avLst/>
          </a:prstGeom>
          <a:noFill/>
        </p:spPr>
        <p:txBody>
          <a:bodyPr wrap="none" rtlCol="0">
            <a:spAutoFit/>
          </a:bodyPr>
          <a:lstStyle/>
          <a:p>
            <a:r>
              <a:rPr lang="en-US" dirty="0" err="1"/>
              <a:t>Shweata’s</a:t>
            </a:r>
            <a:r>
              <a:rPr lang="en-US" dirty="0"/>
              <a:t> talk to </a:t>
            </a:r>
            <a:r>
              <a:rPr lang="en-US" dirty="0" err="1"/>
              <a:t>OpenKnowledgeFoundation’s</a:t>
            </a:r>
            <a:r>
              <a:rPr lang="en-US" dirty="0"/>
              <a:t> </a:t>
            </a:r>
            <a:r>
              <a:rPr lang="en-US" dirty="0" err="1"/>
              <a:t>TheTechWeWant</a:t>
            </a:r>
            <a:endParaRPr lang="en-US" dirty="0"/>
          </a:p>
          <a:p>
            <a:r>
              <a:rPr lang="en-US" dirty="0"/>
              <a:t> </a:t>
            </a:r>
          </a:p>
          <a:p>
            <a:r>
              <a:rPr lang="en-US" sz="1600" dirty="0">
                <a:hlinkClick r:id="rId3"/>
              </a:rPr>
              <a:t>https://www.youtube.com/watch?v=o50Jd1w6xKw&amp;t=16843s&amp;ab_channel=OpenKnowledgeFoundation</a:t>
            </a:r>
            <a:r>
              <a:rPr lang="en-US" sz="1600" dirty="0"/>
              <a:t> </a:t>
            </a:r>
          </a:p>
        </p:txBody>
      </p:sp>
      <p:sp>
        <p:nvSpPr>
          <p:cNvPr id="9" name="TextBox 8">
            <a:extLst>
              <a:ext uri="{FF2B5EF4-FFF2-40B4-BE49-F238E27FC236}">
                <a16:creationId xmlns:a16="http://schemas.microsoft.com/office/drawing/2014/main" id="{E007D1FC-61ED-51B6-33B5-0E6510CF022D}"/>
              </a:ext>
            </a:extLst>
          </p:cNvPr>
          <p:cNvSpPr txBox="1"/>
          <p:nvPr/>
        </p:nvSpPr>
        <p:spPr>
          <a:xfrm>
            <a:off x="3656261" y="4284779"/>
            <a:ext cx="1615507" cy="400110"/>
          </a:xfrm>
          <a:prstGeom prst="rect">
            <a:avLst/>
          </a:prstGeom>
          <a:solidFill>
            <a:schemeClr val="bg1"/>
          </a:solidFill>
        </p:spPr>
        <p:txBody>
          <a:bodyPr wrap="none" rtlCol="0">
            <a:spAutoFit/>
          </a:bodyPr>
          <a:lstStyle/>
          <a:p>
            <a:r>
              <a:rPr lang="en-US" sz="2000" dirty="0">
                <a:sym typeface="Wingdings" pitchFamily="2" charset="2"/>
              </a:rPr>
              <a:t></a:t>
            </a:r>
            <a:r>
              <a:rPr lang="en-US" sz="2000" dirty="0" err="1"/>
              <a:t>Ayush</a:t>
            </a:r>
            <a:r>
              <a:rPr lang="en-US" sz="2000" dirty="0"/>
              <a:t> Garg</a:t>
            </a:r>
          </a:p>
        </p:txBody>
      </p:sp>
    </p:spTree>
    <p:extLst>
      <p:ext uri="{BB962C8B-B14F-4D97-AF65-F5344CB8AC3E}">
        <p14:creationId xmlns:p14="http://schemas.microsoft.com/office/powerpoint/2010/main" val="4235341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4329AD-FB32-CE5A-F930-905207F5C3E4}"/>
              </a:ext>
            </a:extLst>
          </p:cNvPr>
          <p:cNvPicPr>
            <a:picLocks noChangeAspect="1"/>
          </p:cNvPicPr>
          <p:nvPr/>
        </p:nvPicPr>
        <p:blipFill>
          <a:blip r:embed="rId2"/>
          <a:stretch>
            <a:fillRect/>
          </a:stretch>
        </p:blipFill>
        <p:spPr>
          <a:xfrm>
            <a:off x="1027289" y="1030695"/>
            <a:ext cx="7772400" cy="3424621"/>
          </a:xfrm>
          <a:prstGeom prst="rect">
            <a:avLst/>
          </a:prstGeom>
        </p:spPr>
      </p:pic>
      <p:sp>
        <p:nvSpPr>
          <p:cNvPr id="6" name="TextBox 5">
            <a:extLst>
              <a:ext uri="{FF2B5EF4-FFF2-40B4-BE49-F238E27FC236}">
                <a16:creationId xmlns:a16="http://schemas.microsoft.com/office/drawing/2014/main" id="{AEE06D42-07E8-8826-B3A6-5AFA463B7E60}"/>
              </a:ext>
            </a:extLst>
          </p:cNvPr>
          <p:cNvSpPr txBox="1"/>
          <p:nvPr/>
        </p:nvSpPr>
        <p:spPr>
          <a:xfrm>
            <a:off x="3206044" y="5091289"/>
            <a:ext cx="3268459" cy="369332"/>
          </a:xfrm>
          <a:prstGeom prst="rect">
            <a:avLst/>
          </a:prstGeom>
          <a:noFill/>
        </p:spPr>
        <p:txBody>
          <a:bodyPr wrap="none" rtlCol="0">
            <a:spAutoFit/>
          </a:bodyPr>
          <a:lstStyle/>
          <a:p>
            <a:r>
              <a:rPr lang="en-US" dirty="0"/>
              <a:t>Team meeting Friday 2025-06-06</a:t>
            </a:r>
          </a:p>
        </p:txBody>
      </p:sp>
    </p:spTree>
    <p:extLst>
      <p:ext uri="{BB962C8B-B14F-4D97-AF65-F5344CB8AC3E}">
        <p14:creationId xmlns:p14="http://schemas.microsoft.com/office/powerpoint/2010/main" val="1336888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CEC68-068F-A291-D5BA-A02A0874EFF1}"/>
              </a:ext>
            </a:extLst>
          </p:cNvPr>
          <p:cNvSpPr>
            <a:spLocks noGrp="1"/>
          </p:cNvSpPr>
          <p:nvPr>
            <p:ph type="title"/>
          </p:nvPr>
        </p:nvSpPr>
        <p:spPr/>
        <p:txBody>
          <a:bodyPr>
            <a:normAutofit fontScale="90000"/>
          </a:bodyPr>
          <a:lstStyle/>
          <a:p>
            <a:r>
              <a:rPr lang="en-US" dirty="0" err="1"/>
              <a:t>semanticClimate</a:t>
            </a:r>
            <a:r>
              <a:rPr lang="en-US" dirty="0"/>
              <a:t> AI: LLM-RAG in action</a:t>
            </a:r>
          </a:p>
        </p:txBody>
      </p:sp>
      <p:pic>
        <p:nvPicPr>
          <p:cNvPr id="5" name="Picture 4">
            <a:extLst>
              <a:ext uri="{FF2B5EF4-FFF2-40B4-BE49-F238E27FC236}">
                <a16:creationId xmlns:a16="http://schemas.microsoft.com/office/drawing/2014/main" id="{463A74AB-1C20-EDB3-1EDE-158C6A1F0B4E}"/>
              </a:ext>
            </a:extLst>
          </p:cNvPr>
          <p:cNvPicPr>
            <a:picLocks noChangeAspect="1"/>
          </p:cNvPicPr>
          <p:nvPr/>
        </p:nvPicPr>
        <p:blipFill>
          <a:blip r:embed="rId2"/>
          <a:stretch>
            <a:fillRect/>
          </a:stretch>
        </p:blipFill>
        <p:spPr>
          <a:xfrm>
            <a:off x="-2566049" y="1058435"/>
            <a:ext cx="14103294" cy="5337900"/>
          </a:xfrm>
          <a:prstGeom prst="rect">
            <a:avLst/>
          </a:prstGeom>
        </p:spPr>
      </p:pic>
      <p:sp>
        <p:nvSpPr>
          <p:cNvPr id="6" name="TextBox 5">
            <a:extLst>
              <a:ext uri="{FF2B5EF4-FFF2-40B4-BE49-F238E27FC236}">
                <a16:creationId xmlns:a16="http://schemas.microsoft.com/office/drawing/2014/main" id="{44A9B76F-4A83-9ED3-5995-63E320BCED11}"/>
              </a:ext>
            </a:extLst>
          </p:cNvPr>
          <p:cNvSpPr txBox="1"/>
          <p:nvPr/>
        </p:nvSpPr>
        <p:spPr>
          <a:xfrm>
            <a:off x="1848708" y="6396335"/>
            <a:ext cx="5770490" cy="461665"/>
          </a:xfrm>
          <a:prstGeom prst="rect">
            <a:avLst/>
          </a:prstGeom>
          <a:noFill/>
        </p:spPr>
        <p:txBody>
          <a:bodyPr wrap="none" rtlCol="0">
            <a:spAutoFit/>
          </a:bodyPr>
          <a:lstStyle/>
          <a:p>
            <a:r>
              <a:rPr lang="en-US" sz="2400" dirty="0"/>
              <a:t>Anna </a:t>
            </a:r>
            <a:r>
              <a:rPr lang="en-US" sz="2400" dirty="0" err="1"/>
              <a:t>Rahr</a:t>
            </a:r>
            <a:r>
              <a:rPr lang="en-US" sz="2400" dirty="0"/>
              <a:t>, Bachelor’s student, Hannover DE </a:t>
            </a:r>
          </a:p>
        </p:txBody>
      </p:sp>
    </p:spTree>
    <p:extLst>
      <p:ext uri="{BB962C8B-B14F-4D97-AF65-F5344CB8AC3E}">
        <p14:creationId xmlns:p14="http://schemas.microsoft.com/office/powerpoint/2010/main" val="1170594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C49B33-9ECA-F09E-3EEB-95EEC9D1618C}"/>
              </a:ext>
            </a:extLst>
          </p:cNvPr>
          <p:cNvSpPr>
            <a:spLocks noGrp="1"/>
          </p:cNvSpPr>
          <p:nvPr>
            <p:ph idx="1"/>
          </p:nvPr>
        </p:nvSpPr>
        <p:spPr/>
        <p:txBody>
          <a:bodyPr>
            <a:normAutofit fontScale="40000" lnSpcReduction="20000"/>
          </a:bodyPr>
          <a:lstStyle/>
          <a:p>
            <a:endParaRPr lang="en-GB" dirty="0"/>
          </a:p>
          <a:p>
            <a:r>
              <a:rPr lang="en-GB" dirty="0"/>
              <a:t>We are now in a </a:t>
            </a:r>
            <a:r>
              <a:rPr lang="en-GB" dirty="0" err="1"/>
              <a:t>Polycrisis</a:t>
            </a:r>
            <a:r>
              <a:rPr lang="en-GB" dirty="0"/>
              <a:t> larger than anyone can understand. In "A Climate of Truth" (Mike Berners-Lee, 2025) lists 7 components of the outer layer. Climate, Energy, Population, Food, Biodiversity, Pollution, Disease. These describe the material world (driven by humans), but we also have the sudden rise of uncontrolled AI , which, even without Artificial General Intelligence (AGI), is an existential threat to our discourse and rationality. I see people automatically offloading their thinking to </a:t>
            </a:r>
            <a:r>
              <a:rPr lang="en-GB" dirty="0" err="1"/>
              <a:t>ChatGPT</a:t>
            </a:r>
            <a:r>
              <a:rPr lang="en-GB" dirty="0"/>
              <a:t> [1]. As this continues we feed unpredictability, unreliability and irresponsibility into our discourse</a:t>
            </a:r>
            <a:br>
              <a:rPr lang="en-GB" dirty="0"/>
            </a:br>
            <a:endParaRPr lang="en-GB" dirty="0"/>
          </a:p>
          <a:p>
            <a:r>
              <a:rPr lang="en-GB" dirty="0"/>
              <a:t>The key things are to identify our values and maintain them. As a young person I was heavily influenced by Gandhi's teaching and actions [2], as were/are many other in UK. To his list we could now add in the AI age:</a:t>
            </a:r>
            <a:br>
              <a:rPr lang="en-GB" dirty="0"/>
            </a:br>
            <a:r>
              <a:rPr lang="en-GB" dirty="0"/>
              <a:t>* Opinions without thinking</a:t>
            </a:r>
          </a:p>
          <a:p>
            <a:r>
              <a:rPr lang="en-GB" dirty="0"/>
              <a:t>Two values which I want to promote in my talk are Trust and Truth. And I'm struggling with speaking truth to young people on Tuesday because it will be hurtful and might appear arrogant. I asked our interns for feedback about </a:t>
            </a:r>
            <a:r>
              <a:rPr lang="en-GB" dirty="0" err="1"/>
              <a:t>semanticClimate</a:t>
            </a:r>
            <a:r>
              <a:rPr lang="en-GB" dirty="0"/>
              <a:t> and one replied "I'm really scared". I've talked to a psychiatrist colleague in </a:t>
            </a:r>
            <a:r>
              <a:rPr lang="en-GB" dirty="0" err="1"/>
              <a:t>Cambridgewho</a:t>
            </a:r>
            <a:r>
              <a:rPr lang="en-GB" dirty="0"/>
              <a:t> tells me that "climate anxiety" is a common medical condition. I don't want to make this worse. </a:t>
            </a:r>
          </a:p>
          <a:p>
            <a:r>
              <a:rPr lang="en-GB" dirty="0"/>
              <a:t>My position so far. As a scientist I believe that the data and the maths of the </a:t>
            </a:r>
            <a:r>
              <a:rPr lang="en-GB" dirty="0" err="1"/>
              <a:t>polycrisis</a:t>
            </a:r>
            <a:r>
              <a:rPr lang="en-GB" dirty="0"/>
              <a:t> mean that we are inevitably headed for a catastrophe so bad we cannot prevent or imagine it. But others take a less pessimistic view - </a:t>
            </a:r>
            <a:r>
              <a:rPr lang="en-GB" dirty="0" err="1"/>
              <a:t>MikeBL</a:t>
            </a:r>
            <a:r>
              <a:rPr lang="en-GB" dirty="0"/>
              <a:t> write "What makes me optimistic - Most people want action but don't realise how many others want it too". So I'll take the view that there is hope - but we must all change the way we are working. </a:t>
            </a:r>
            <a:r>
              <a:rPr lang="en-GB" dirty="0" err="1"/>
              <a:t>MikeBL</a:t>
            </a:r>
            <a:r>
              <a:rPr lang="en-GB" dirty="0"/>
              <a:t> says: ".. a pretty stark picture but we are not definitely doomed" and "everything to play for". on pp222-3 he elaborates on "How should we deal with Climate anxiety?".  So I'm taking the view that we *can* do something about the </a:t>
            </a:r>
            <a:r>
              <a:rPr lang="en-GB" dirty="0" err="1"/>
              <a:t>polycrisis</a:t>
            </a:r>
            <a:r>
              <a:rPr lang="en-GB" dirty="0"/>
              <a:t> - and that allows me to give a constructive talk.</a:t>
            </a:r>
          </a:p>
          <a:p>
            <a:pPr marL="0" indent="0">
              <a:buNone/>
            </a:pPr>
            <a:endParaRPr lang="en-US" dirty="0"/>
          </a:p>
        </p:txBody>
      </p:sp>
      <p:sp>
        <p:nvSpPr>
          <p:cNvPr id="4" name="TextBox 3">
            <a:extLst>
              <a:ext uri="{FF2B5EF4-FFF2-40B4-BE49-F238E27FC236}">
                <a16:creationId xmlns:a16="http://schemas.microsoft.com/office/drawing/2014/main" id="{4DC227EC-8186-74CA-8E05-72467B2F6469}"/>
              </a:ext>
            </a:extLst>
          </p:cNvPr>
          <p:cNvSpPr txBox="1"/>
          <p:nvPr/>
        </p:nvSpPr>
        <p:spPr>
          <a:xfrm>
            <a:off x="3385893" y="254035"/>
            <a:ext cx="2654958" cy="707886"/>
          </a:xfrm>
          <a:prstGeom prst="rect">
            <a:avLst/>
          </a:prstGeom>
          <a:noFill/>
        </p:spPr>
        <p:txBody>
          <a:bodyPr wrap="none" rtlCol="0">
            <a:spAutoFit/>
          </a:bodyPr>
          <a:lstStyle/>
          <a:p>
            <a:r>
              <a:rPr lang="en-US" sz="4000" dirty="0"/>
              <a:t>Thoughts -1</a:t>
            </a:r>
          </a:p>
        </p:txBody>
      </p:sp>
      <p:sp>
        <p:nvSpPr>
          <p:cNvPr id="6" name="TextBox 5">
            <a:extLst>
              <a:ext uri="{FF2B5EF4-FFF2-40B4-BE49-F238E27FC236}">
                <a16:creationId xmlns:a16="http://schemas.microsoft.com/office/drawing/2014/main" id="{B02044AB-4C8E-09D7-5CE1-BB6DEDD18AF4}"/>
              </a:ext>
            </a:extLst>
          </p:cNvPr>
          <p:cNvSpPr txBox="1"/>
          <p:nvPr/>
        </p:nvSpPr>
        <p:spPr>
          <a:xfrm>
            <a:off x="739945" y="1051570"/>
            <a:ext cx="7946855" cy="369332"/>
          </a:xfrm>
          <a:prstGeom prst="rect">
            <a:avLst/>
          </a:prstGeom>
          <a:noFill/>
        </p:spPr>
        <p:txBody>
          <a:bodyPr wrap="none" rtlCol="0">
            <a:spAutoFit/>
          </a:bodyPr>
          <a:lstStyle/>
          <a:p>
            <a:r>
              <a:rPr lang="en-US" i="1" dirty="0"/>
              <a:t>I sent these thoughts before the meeting – they are included for those reading later</a:t>
            </a:r>
          </a:p>
        </p:txBody>
      </p:sp>
    </p:spTree>
    <p:extLst>
      <p:ext uri="{BB962C8B-B14F-4D97-AF65-F5344CB8AC3E}">
        <p14:creationId xmlns:p14="http://schemas.microsoft.com/office/powerpoint/2010/main" val="418402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B667-3235-A141-287D-7474428E316E}"/>
              </a:ext>
            </a:extLst>
          </p:cNvPr>
          <p:cNvSpPr>
            <a:spLocks noGrp="1"/>
          </p:cNvSpPr>
          <p:nvPr>
            <p:ph type="title"/>
          </p:nvPr>
        </p:nvSpPr>
        <p:spPr/>
        <p:txBody>
          <a:bodyPr/>
          <a:lstStyle/>
          <a:p>
            <a:r>
              <a:rPr lang="en-US" dirty="0"/>
              <a:t>Thoughts - 2</a:t>
            </a:r>
          </a:p>
        </p:txBody>
      </p:sp>
      <p:sp>
        <p:nvSpPr>
          <p:cNvPr id="3" name="Content Placeholder 2">
            <a:extLst>
              <a:ext uri="{FF2B5EF4-FFF2-40B4-BE49-F238E27FC236}">
                <a16:creationId xmlns:a16="http://schemas.microsoft.com/office/drawing/2014/main" id="{688EB71E-867D-FD0F-3DCA-1D8F199C0F64}"/>
              </a:ext>
            </a:extLst>
          </p:cNvPr>
          <p:cNvSpPr>
            <a:spLocks noGrp="1"/>
          </p:cNvSpPr>
          <p:nvPr>
            <p:ph idx="1"/>
          </p:nvPr>
        </p:nvSpPr>
        <p:spPr/>
        <p:txBody>
          <a:bodyPr>
            <a:normAutofit fontScale="32500" lnSpcReduction="20000"/>
          </a:bodyPr>
          <a:lstStyle/>
          <a:p>
            <a:r>
              <a:rPr lang="en-GB" dirty="0"/>
              <a:t>Every generation passes its successes, failures and wisdom to the next (actually 60 years my junior. So my wisdom:</a:t>
            </a:r>
          </a:p>
          <a:p>
            <a:r>
              <a:rPr lang="en-GB" dirty="0"/>
              <a:t>* this applies to late high-schoolers/early college (before the college system has regimented them)are just </a:t>
            </a:r>
            <a:br>
              <a:rPr lang="en-GB" dirty="0"/>
            </a:br>
            <a:endParaRPr lang="en-GB" dirty="0"/>
          </a:p>
          <a:p>
            <a:r>
              <a:rPr lang="en-GB" dirty="0"/>
              <a:t>* the principles and values that </a:t>
            </a:r>
            <a:r>
              <a:rPr lang="en-GB" dirty="0" err="1"/>
              <a:t>semanticClimate</a:t>
            </a:r>
            <a:r>
              <a:rPr lang="en-GB" dirty="0"/>
              <a:t> have developed as just as appropriate for AI. In some areas existing AI tools are hugely valuable, but the flip side is that they are largely developed by extractive </a:t>
            </a:r>
            <a:r>
              <a:rPr lang="en-GB" dirty="0" err="1"/>
              <a:t>surveiilance</a:t>
            </a:r>
            <a:r>
              <a:rPr lang="en-GB" dirty="0"/>
              <a:t> capitalists who will un/consciously build in bias, and unacceptable values. This is especially true for the </a:t>
            </a:r>
            <a:r>
              <a:rPr lang="en-GB" dirty="0" err="1"/>
              <a:t>GlobalSouth</a:t>
            </a:r>
            <a:r>
              <a:rPr lang="en-GB" dirty="0"/>
              <a:t> - I do not trust California </a:t>
            </a:r>
            <a:r>
              <a:rPr lang="en-GB" dirty="0" err="1"/>
              <a:t>techBros</a:t>
            </a:r>
            <a:r>
              <a:rPr lang="en-GB" dirty="0"/>
              <a:t>.</a:t>
            </a:r>
            <a:br>
              <a:rPr lang="en-GB" dirty="0"/>
            </a:br>
            <a:endParaRPr lang="en-GB" dirty="0"/>
          </a:p>
          <a:p>
            <a:r>
              <a:rPr lang="en-GB" dirty="0"/>
              <a:t>* traditional teaching through lectures and books is outdated in the age of AI. For example 3Blue1Brown gives brilliant AI presentations (e.g. </a:t>
            </a:r>
            <a:r>
              <a:rPr lang="en-GB" dirty="0">
                <a:hlinkClick r:id="rId2"/>
              </a:rPr>
              <a:t>https://www.3blue1brown.com/lessons/attention</a:t>
            </a:r>
            <a:r>
              <a:rPr lang="en-GB" dirty="0"/>
              <a:t>). This is a video of computer animations far beyond what I personally could do. And it would be easy to customise this to individual people by reacting to their input - we already have this with </a:t>
            </a:r>
            <a:r>
              <a:rPr lang="en-GB" dirty="0" err="1"/>
              <a:t>ChatGPT</a:t>
            </a:r>
            <a:r>
              <a:rPr lang="en-GB" dirty="0"/>
              <a:t>. So what is the role of teachers in the age of AI? </a:t>
            </a:r>
            <a:br>
              <a:rPr lang="en-GB" dirty="0"/>
            </a:br>
            <a:br>
              <a:rPr lang="en-GB" dirty="0"/>
            </a:br>
            <a:r>
              <a:rPr lang="en-GB" dirty="0"/>
              <a:t>At the level of </a:t>
            </a:r>
            <a:r>
              <a:rPr lang="en-GB" dirty="0" err="1"/>
              <a:t>semanticClimate</a:t>
            </a:r>
            <a:r>
              <a:rPr lang="en-GB" dirty="0"/>
              <a:t> teachers must provide wisdom - what to study, what your values are (I don't believe that AIs have values, though they can pretend or parrot). In </a:t>
            </a:r>
            <a:r>
              <a:rPr lang="en-GB" dirty="0" err="1"/>
              <a:t>semanticClimate</a:t>
            </a:r>
            <a:r>
              <a:rPr lang="en-GB" dirty="0"/>
              <a:t> we emphasize learning-by-doing on real projects that matter. </a:t>
            </a:r>
            <a:br>
              <a:rPr lang="en-GB" dirty="0"/>
            </a:br>
            <a:endParaRPr lang="en-GB" dirty="0"/>
          </a:p>
          <a:p>
            <a:r>
              <a:rPr lang="en-GB" dirty="0"/>
              <a:t>* we have to work as a community, as well as individuals. We must communicate everything we do so that we can help others and let others help us.</a:t>
            </a:r>
          </a:p>
          <a:p>
            <a:r>
              <a:rPr lang="en-GB" dirty="0"/>
              <a:t>* Our work is directed towards helping the world solve problems that desperately matter. We cannot solve the </a:t>
            </a:r>
            <a:r>
              <a:rPr lang="en-GB" dirty="0" err="1"/>
              <a:t>polycrisis</a:t>
            </a:r>
            <a:r>
              <a:rPr lang="en-GB" dirty="0"/>
              <a:t> but we can help with 0.000001 (one millionth) of it. Our role is to gather, transform, enrich and redistribute knowledge that is Trustable.</a:t>
            </a:r>
          </a:p>
          <a:p>
            <a:r>
              <a:rPr lang="en-GB" dirty="0"/>
              <a:t>* Our tools are novel and available to all</a:t>
            </a:r>
          </a:p>
          <a:p>
            <a:r>
              <a:rPr lang="en-GB" dirty="0"/>
              <a:t>* Our operations are self-reproducing. (This is inspired by </a:t>
            </a:r>
            <a:r>
              <a:rPr lang="en-GB" dirty="0" err="1"/>
              <a:t>SoftwareCarpentry</a:t>
            </a:r>
            <a:r>
              <a:rPr lang="en-GB" dirty="0"/>
              <a:t> and similar initiatives).  People learn from our workshops, learn how to run them, how to modify them, and then run them in their own environment (maybe a different demographic). If we are very very fortunate we may create a true meme that spreads everywhere there is receptive ground. This comes through frictionless tools and materials, in non-</a:t>
            </a:r>
            <a:r>
              <a:rPr lang="en-GB" dirty="0" err="1"/>
              <a:t>hierachical</a:t>
            </a:r>
            <a:r>
              <a:rPr lang="en-GB" dirty="0"/>
              <a:t> communities.</a:t>
            </a:r>
          </a:p>
          <a:p>
            <a:r>
              <a:rPr lang="en-GB" dirty="0"/>
              <a:t>* we must be brave enough to explore the depths and </a:t>
            </a:r>
            <a:r>
              <a:rPr lang="en-GB" dirty="0" err="1"/>
              <a:t>darknesses</a:t>
            </a:r>
            <a:r>
              <a:rPr lang="en-GB" dirty="0"/>
              <a:t> of the </a:t>
            </a:r>
            <a:r>
              <a:rPr lang="en-GB" dirty="0" err="1"/>
              <a:t>polycrisis</a:t>
            </a:r>
            <a:r>
              <a:rPr lang="en-GB" dirty="0"/>
              <a:t>. It's very frightening. This requires courage and we need to support each other. And to build ways of working where we can shut out the darkness. It won't go away, and we must speak truth, but working on positive solutions will make it tolerable.</a:t>
            </a:r>
          </a:p>
          <a:p>
            <a:r>
              <a:rPr lang="en-GB" dirty="0"/>
              <a:t>* we will possibly need to Speak Truth To Power, just as Gandhi did to the British and suffered for it. This is the hardest part of this talk.  Institutions will react against it. II would be quite wrong for me to tell you what to do or how to do it. In any case it is absolutely critical to support each other.</a:t>
            </a:r>
            <a:br>
              <a:rPr lang="en-GB" dirty="0"/>
            </a:br>
            <a:endParaRPr lang="en-GB" dirty="0"/>
          </a:p>
          <a:p>
            <a:r>
              <a:rPr lang="en-GB" dirty="0"/>
              <a:t>* Modern tools can flatten demographics. </a:t>
            </a:r>
            <a:r>
              <a:rPr lang="en-GB" dirty="0" err="1"/>
              <a:t>pygetpapers</a:t>
            </a:r>
            <a:r>
              <a:rPr lang="en-GB" dirty="0"/>
              <a:t> was written by </a:t>
            </a:r>
            <a:r>
              <a:rPr lang="en-GB" dirty="0" err="1"/>
              <a:t>Ayush</a:t>
            </a:r>
            <a:r>
              <a:rPr lang="en-GB" dirty="0"/>
              <a:t> (15 </a:t>
            </a:r>
            <a:r>
              <a:rPr lang="en-GB" dirty="0" err="1"/>
              <a:t>yr</a:t>
            </a:r>
            <a:r>
              <a:rPr lang="en-GB" dirty="0"/>
              <a:t> old at school).</a:t>
            </a:r>
          </a:p>
          <a:p>
            <a:pPr marL="0" indent="0">
              <a:buNone/>
            </a:pPr>
            <a:endParaRPr lang="en-US" dirty="0"/>
          </a:p>
        </p:txBody>
      </p:sp>
    </p:spTree>
    <p:extLst>
      <p:ext uri="{BB962C8B-B14F-4D97-AF65-F5344CB8AC3E}">
        <p14:creationId xmlns:p14="http://schemas.microsoft.com/office/powerpoint/2010/main" val="4261911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9881</TotalTime>
  <Words>2429</Words>
  <Application>Microsoft Macintosh PowerPoint</Application>
  <PresentationFormat>On-screen Show (4:3)</PresentationFormat>
  <Paragraphs>131</Paragraphs>
  <Slides>20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Courier</vt:lpstr>
      <vt:lpstr>Wingdings</vt:lpstr>
      <vt:lpstr>Office Theme</vt:lpstr>
      <vt:lpstr>PowerPoint Presentation</vt:lpstr>
      <vt:lpstr>PowerPoint Presentation</vt:lpstr>
      <vt:lpstr>Gandhi’s Values</vt:lpstr>
      <vt:lpstr>Alumn reunion 2024</vt:lpstr>
      <vt:lpstr>PowerPoint Presentation</vt:lpstr>
      <vt:lpstr>PowerPoint Presentation</vt:lpstr>
      <vt:lpstr>semanticClimate AI: LLM-RAG in action</vt:lpstr>
      <vt:lpstr>PowerPoint Presentation</vt:lpstr>
      <vt:lpstr>Thoughts - 2</vt:lpstr>
      <vt:lpstr>PowerPoint Presentation</vt:lpstr>
      <vt:lpstr>Additional material follows</vt:lpstr>
      <vt:lpstr>Lars Willighagen</vt:lpstr>
      <vt:lpstr>PowerPoint Presentation</vt:lpstr>
      <vt:lpstr>Knowledge Neocolonialism/Capitalism</vt:lpstr>
      <vt:lpstr>Jean-Claude Bradley</vt:lpstr>
      <vt:lpstr>PowerPoint Presentation</vt:lpstr>
      <vt:lpstr>PowerPoint Presentation</vt:lpstr>
      <vt:lpstr>Panton Principles for Open Data in science(2010)</vt:lpstr>
      <vt:lpstr>Panton Authors and Fellows</vt:lpstr>
      <vt:lpstr>The Hague Declaration on Knowledge Discovery in the Digital Age (2015)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Microsoft Office User</cp:lastModifiedBy>
  <cp:revision>221</cp:revision>
  <dcterms:created xsi:type="dcterms:W3CDTF">2016-12-10T10:57:49Z</dcterms:created>
  <dcterms:modified xsi:type="dcterms:W3CDTF">2025-06-11T20:36:51Z</dcterms:modified>
</cp:coreProperties>
</file>